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Lst>
  <p:notesMasterIdLst>
    <p:notesMasterId r:id="rId20"/>
  </p:notesMasterIdLst>
  <p:sldIdLst>
    <p:sldId id="256" r:id="rId5"/>
    <p:sldId id="280" r:id="rId6"/>
    <p:sldId id="279" r:id="rId7"/>
    <p:sldId id="281" r:id="rId8"/>
    <p:sldId id="282" r:id="rId9"/>
    <p:sldId id="290" r:id="rId10"/>
    <p:sldId id="291" r:id="rId11"/>
    <p:sldId id="285" r:id="rId12"/>
    <p:sldId id="286" r:id="rId13"/>
    <p:sldId id="262" r:id="rId14"/>
    <p:sldId id="283" r:id="rId15"/>
    <p:sldId id="284" r:id="rId16"/>
    <p:sldId id="288" r:id="rId17"/>
    <p:sldId id="287" r:id="rId18"/>
    <p:sldId id="276" r:id="rId19"/>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res Veerman" initials="IV" lastIdx="17" clrIdx="0">
    <p:extLst>
      <p:ext uri="{19B8F6BF-5375-455C-9EA6-DF929625EA0E}">
        <p15:presenceInfo xmlns:p15="http://schemas.microsoft.com/office/powerpoint/2012/main" userId="S::ires@eendrachtbv.nl::016bedfc-26de-4896-b8e5-69f3dc892b75" providerId="AD"/>
      </p:ext>
    </p:extLst>
  </p:cmAuthor>
  <p:cmAuthor id="2" name="Esmee Schrama" initials="ES" lastIdx="1" clrIdx="1">
    <p:extLst>
      <p:ext uri="{19B8F6BF-5375-455C-9EA6-DF929625EA0E}">
        <p15:presenceInfo xmlns:p15="http://schemas.microsoft.com/office/powerpoint/2012/main" userId="S::esmee@eendrachtbv.nl::2573e3ff-3473-4123-9199-04c1615c27d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59AEC5-BE4D-4A32-8899-A113027592F8}" v="31" dt="2024-03-14T15:55:06.8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986" autoAdjust="0"/>
    <p:restoredTop sz="71864" autoAdjust="0"/>
  </p:normalViewPr>
  <p:slideViewPr>
    <p:cSldViewPr snapToGrid="0">
      <p:cViewPr varScale="1">
        <p:scale>
          <a:sx n="124" d="100"/>
          <a:sy n="124" d="100"/>
        </p:scale>
        <p:origin x="21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1"/>
            <a:ext cx="2945659" cy="498056"/>
          </a:xfrm>
          <a:prstGeom prst="rect">
            <a:avLst/>
          </a:prstGeom>
        </p:spPr>
        <p:txBody>
          <a:bodyPr vert="horz" lIns="91440" tIns="45720" rIns="91440" bIns="45720" rtlCol="0"/>
          <a:lstStyle>
            <a:lvl1pPr algn="r">
              <a:defRPr sz="1200"/>
            </a:lvl1pPr>
          </a:lstStyle>
          <a:p>
            <a:fld id="{9CFF84AE-6CBC-4294-A18F-22BBA7F5557D}" type="datetimeFigureOut">
              <a:rPr lang="nl-NL" smtClean="0"/>
              <a:t>27-3-2024</a:t>
            </a:fld>
            <a:endParaRPr lang="nl-NL"/>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77194"/>
            <a:ext cx="5438140" cy="3908615"/>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4CF78E2-934E-4AFF-9220-CCD5C95DA5BE}" type="slidenum">
              <a:rPr lang="nl-NL" smtClean="0"/>
              <a:t>‹nr.›</a:t>
            </a:fld>
            <a:endParaRPr lang="nl-NL"/>
          </a:p>
        </p:txBody>
      </p:sp>
    </p:spTree>
    <p:extLst>
      <p:ext uri="{BB962C8B-B14F-4D97-AF65-F5344CB8AC3E}">
        <p14:creationId xmlns:p14="http://schemas.microsoft.com/office/powerpoint/2010/main" val="1486225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solidFill>
                  <a:srgbClr val="FF0000"/>
                </a:solidFill>
              </a:rPr>
              <a:t>Deze </a:t>
            </a:r>
            <a:r>
              <a:rPr lang="nl-NL" b="1" dirty="0" err="1">
                <a:solidFill>
                  <a:srgbClr val="FF0000"/>
                </a:solidFill>
              </a:rPr>
              <a:t>toolbox</a:t>
            </a:r>
            <a:r>
              <a:rPr lang="nl-NL" b="1" dirty="0">
                <a:solidFill>
                  <a:srgbClr val="FF0000"/>
                </a:solidFill>
              </a:rPr>
              <a:t> bestaat uit:</a:t>
            </a:r>
          </a:p>
          <a:p>
            <a:r>
              <a:rPr lang="nl-NL" b="0" dirty="0">
                <a:solidFill>
                  <a:srgbClr val="FF0000"/>
                </a:solidFill>
              </a:rPr>
              <a:t>1. Deze </a:t>
            </a:r>
            <a:r>
              <a:rPr lang="nl-NL" b="0" dirty="0" err="1">
                <a:solidFill>
                  <a:srgbClr val="FF0000"/>
                </a:solidFill>
              </a:rPr>
              <a:t>Powerpoint</a:t>
            </a:r>
            <a:r>
              <a:rPr lang="nl-NL" b="0" dirty="0">
                <a:solidFill>
                  <a:srgbClr val="FF0000"/>
                </a:solidFill>
              </a:rPr>
              <a:t> presentatie</a:t>
            </a:r>
          </a:p>
          <a:p>
            <a:pPr marL="0" indent="0">
              <a:buFontTx/>
              <a:buNone/>
            </a:pPr>
            <a:r>
              <a:rPr lang="nl-NL" dirty="0">
                <a:solidFill>
                  <a:srgbClr val="FF0000"/>
                </a:solidFill>
              </a:rPr>
              <a:t>2. Een </a:t>
            </a:r>
            <a:r>
              <a:rPr lang="nl-NL" dirty="0" err="1">
                <a:solidFill>
                  <a:srgbClr val="FF0000"/>
                </a:solidFill>
              </a:rPr>
              <a:t>Factsheet</a:t>
            </a:r>
            <a:r>
              <a:rPr lang="nl-NL" dirty="0">
                <a:solidFill>
                  <a:srgbClr val="FF0000"/>
                </a:solidFill>
              </a:rPr>
              <a:t> (om uit te delen aan uw werknemers)</a:t>
            </a:r>
          </a:p>
        </p:txBody>
      </p:sp>
      <p:sp>
        <p:nvSpPr>
          <p:cNvPr id="4" name="Tijdelijke aanduiding voor dianummer 3"/>
          <p:cNvSpPr>
            <a:spLocks noGrp="1"/>
          </p:cNvSpPr>
          <p:nvPr>
            <p:ph type="sldNum" sz="quarter" idx="5"/>
          </p:nvPr>
        </p:nvSpPr>
        <p:spPr/>
        <p:txBody>
          <a:bodyPr/>
          <a:lstStyle/>
          <a:p>
            <a:fld id="{24CF78E2-934E-4AFF-9220-CCD5C95DA5BE}" type="slidenum">
              <a:rPr lang="nl-NL" smtClean="0"/>
              <a:t>1</a:t>
            </a:fld>
            <a:endParaRPr lang="nl-NL"/>
          </a:p>
        </p:txBody>
      </p:sp>
    </p:spTree>
    <p:extLst>
      <p:ext uri="{BB962C8B-B14F-4D97-AF65-F5344CB8AC3E}">
        <p14:creationId xmlns:p14="http://schemas.microsoft.com/office/powerpoint/2010/main" val="402555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dirty="0"/>
              <a:t>Jouw privacy</a:t>
            </a:r>
            <a:br>
              <a:rPr lang="nl-NL" dirty="0"/>
            </a:br>
            <a:br>
              <a:rPr lang="nl-NL" dirty="0"/>
            </a:br>
            <a:r>
              <a:rPr lang="nl-NL" dirty="0"/>
              <a:t>Persoonlijke resultaten rondom de GBC worden nooit gedeeld met werkgevers of andere partijen. Ook Stichting USAG ontvangt nooit persoonlijke of medische gegevens van de werknemers. </a:t>
            </a:r>
            <a:br>
              <a:rPr lang="nl-NL" dirty="0"/>
            </a:br>
            <a:endParaRPr lang="nl-NL" sz="1400" dirty="0"/>
          </a:p>
        </p:txBody>
      </p:sp>
      <p:sp>
        <p:nvSpPr>
          <p:cNvPr id="4" name="Tijdelijke aanduiding voor dianummer 3"/>
          <p:cNvSpPr>
            <a:spLocks noGrp="1"/>
          </p:cNvSpPr>
          <p:nvPr>
            <p:ph type="sldNum" sz="quarter" idx="5"/>
          </p:nvPr>
        </p:nvSpPr>
        <p:spPr/>
        <p:txBody>
          <a:bodyPr/>
          <a:lstStyle/>
          <a:p>
            <a:fld id="{24CF78E2-934E-4AFF-9220-CCD5C95DA5BE}" type="slidenum">
              <a:rPr lang="nl-NL" smtClean="0"/>
              <a:t>10</a:t>
            </a:fld>
            <a:endParaRPr lang="nl-NL"/>
          </a:p>
        </p:txBody>
      </p:sp>
    </p:spTree>
    <p:extLst>
      <p:ext uri="{BB962C8B-B14F-4D97-AF65-F5344CB8AC3E}">
        <p14:creationId xmlns:p14="http://schemas.microsoft.com/office/powerpoint/2010/main" val="3488881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400" dirty="0"/>
              <a:t>Wat levert de Gezondheids- &amp; Bodycheck nu eigenlijk op voor jou als werknemer?</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sz="1400" dirty="0"/>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t>Eens in de twee of eens in de vier jaar een update van hoe het ervoor staat met jouw gezondheid.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t>Je krijgt inzicht in jouw gezondheidsrisico’s en eventuele gezondheidsklachten. Ook krijg je advies om deze aan te pakken zodat je op tijd maatregelen kunt nemen.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t>De GBC is een complete check en wordt uitgevoerd door medisch specialisten.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t>De GBC is veilig en anoniem en duurt een uur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t>Gezond en vitaal worden en blijven, ook na het werk! </a:t>
            </a:r>
          </a:p>
        </p:txBody>
      </p:sp>
      <p:sp>
        <p:nvSpPr>
          <p:cNvPr id="4" name="Tijdelijke aanduiding voor dianummer 3"/>
          <p:cNvSpPr>
            <a:spLocks noGrp="1"/>
          </p:cNvSpPr>
          <p:nvPr>
            <p:ph type="sldNum" sz="quarter" idx="5"/>
          </p:nvPr>
        </p:nvSpPr>
        <p:spPr/>
        <p:txBody>
          <a:bodyPr/>
          <a:lstStyle/>
          <a:p>
            <a:fld id="{24CF78E2-934E-4AFF-9220-CCD5C95DA5BE}" type="slidenum">
              <a:rPr lang="nl-NL" smtClean="0"/>
              <a:t>11</a:t>
            </a:fld>
            <a:endParaRPr lang="nl-NL"/>
          </a:p>
        </p:txBody>
      </p:sp>
    </p:spTree>
    <p:extLst>
      <p:ext uri="{BB962C8B-B14F-4D97-AF65-F5344CB8AC3E}">
        <p14:creationId xmlns:p14="http://schemas.microsoft.com/office/powerpoint/2010/main" val="2139272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sz="1400" dirty="0"/>
              <a:t>Samen met werkgevers, streeft Stichting USAG ernaar dat jij zo gezond en gemotiveerd mogelijk kan werken. W</a:t>
            </a:r>
            <a:r>
              <a:rPr lang="nl-NL" sz="2000" b="0" i="0" dirty="0">
                <a:effectLst/>
                <a:latin typeface="Segoe UI" panose="020B0502040204020203" pitchFamily="34" charset="0"/>
              </a:rPr>
              <a:t>at zijn de gezondheidsrisico's in onze bedrijfstak? En wat kan jij hier aan doen, samen met jouw werkgever?</a:t>
            </a:r>
            <a:br>
              <a:rPr lang="nl-NL" sz="2000" b="0" i="0" dirty="0">
                <a:effectLst/>
                <a:latin typeface="Segoe UI" panose="020B0502040204020203" pitchFamily="34" charset="0"/>
              </a:rPr>
            </a:br>
            <a:endParaRPr lang="nl-NL" sz="2000" b="0" i="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400" dirty="0"/>
              <a:t>Uit de resultaten van de </a:t>
            </a:r>
            <a:r>
              <a:rPr lang="nl-NL" sz="1400" dirty="0" err="1"/>
              <a:t>GBC’s</a:t>
            </a:r>
            <a:r>
              <a:rPr lang="nl-NL" sz="1400" dirty="0"/>
              <a:t> van 2019/2020 blijk onder andere: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t>Veel werknemers ervaren klachten aan het lichaam (houding- en bewegingsapparaat, met name: rug, armen, nek en benen.)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t>Bij kantoorpersoneel komt dit vaak door een niet goed afgestelde werkplek.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solidFill>
                  <a:schemeClr val="tx1">
                    <a:lumMod val="75000"/>
                    <a:lumOff val="25000"/>
                  </a:schemeClr>
                </a:solidFill>
              </a:rPr>
              <a:t>Dat 26% van de werknemers last heeft van slapeloosheid, een gezond gevoel bereik je ook door fit en uitgerust je dag te starten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solidFill>
                  <a:schemeClr val="tx1">
                    <a:lumMod val="75000"/>
                    <a:lumOff val="25000"/>
                  </a:schemeClr>
                </a:solidFill>
              </a:rPr>
              <a:t>De conditie en longinhoud is vaak niet gezond door roken.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solidFill>
                  <a:schemeClr val="tx1">
                    <a:lumMod val="75000"/>
                    <a:lumOff val="25000"/>
                  </a:schemeClr>
                </a:solidFill>
              </a:rPr>
              <a:t>Lichaam heeft niet voldoende energie door te veel alcohol inname of ongezonde voeding.</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solidFill>
                  <a:schemeClr val="tx1">
                    <a:lumMod val="75000"/>
                    <a:lumOff val="25000"/>
                  </a:schemeClr>
                </a:solidFill>
              </a:rPr>
              <a:t>60% eet niet voldoende fruit.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solidFill>
                  <a:schemeClr val="tx1">
                    <a:lumMod val="75000"/>
                    <a:lumOff val="25000"/>
                  </a:schemeClr>
                </a:solidFill>
              </a:rPr>
              <a:t>65,5% eet niet voldoende groenten.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solidFill>
                  <a:schemeClr val="tx1">
                    <a:lumMod val="75000"/>
                    <a:lumOff val="25000"/>
                  </a:schemeClr>
                </a:solidFill>
              </a:rPr>
              <a:t>Ongezonde voelding heeft als resultaat dat 46,5% van de werknemers overgewicht heeft en 14% obesitas (ernstig overgewicht)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400" dirty="0">
                <a:solidFill>
                  <a:schemeClr val="tx1">
                    <a:lumMod val="75000"/>
                    <a:lumOff val="25000"/>
                  </a:schemeClr>
                </a:solidFill>
              </a:rPr>
              <a:t>Deze risico’s zorgen ervoor dat 45,5% van de werknemers een verhoogd risico heeft op hart- en vaatziekten. </a:t>
            </a:r>
          </a:p>
          <a:p>
            <a:pPr algn="l">
              <a:lnSpc>
                <a:spcPct val="150000"/>
              </a:lnSpc>
            </a:pPr>
            <a:br>
              <a:rPr lang="nl-NL" sz="1400" dirty="0"/>
            </a:br>
            <a:r>
              <a:rPr lang="nl-NL" sz="1400" dirty="0"/>
              <a:t>Link naar de resultaten van afgelopen jaren: https://www.susag.nl/downloads/ </a:t>
            </a:r>
          </a:p>
        </p:txBody>
      </p:sp>
      <p:sp>
        <p:nvSpPr>
          <p:cNvPr id="4" name="Tijdelijke aanduiding voor dianummer 3"/>
          <p:cNvSpPr>
            <a:spLocks noGrp="1"/>
          </p:cNvSpPr>
          <p:nvPr>
            <p:ph type="sldNum" sz="quarter" idx="5"/>
          </p:nvPr>
        </p:nvSpPr>
        <p:spPr/>
        <p:txBody>
          <a:bodyPr/>
          <a:lstStyle/>
          <a:p>
            <a:fld id="{24CF78E2-934E-4AFF-9220-CCD5C95DA5BE}" type="slidenum">
              <a:rPr lang="nl-NL" smtClean="0"/>
              <a:t>12</a:t>
            </a:fld>
            <a:endParaRPr lang="nl-NL"/>
          </a:p>
        </p:txBody>
      </p:sp>
    </p:spTree>
    <p:extLst>
      <p:ext uri="{BB962C8B-B14F-4D97-AF65-F5344CB8AC3E}">
        <p14:creationId xmlns:p14="http://schemas.microsoft.com/office/powerpoint/2010/main" val="2595121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a:latin typeface="Calibri" panose="020F0502020204030204" pitchFamily="34" charset="0"/>
                <a:cs typeface="Calibri" panose="020F0502020204030204" pitchFamily="34" charset="0"/>
              </a:rPr>
              <a:t>Bekijk de korte animatievideo via deze link: </a:t>
            </a:r>
            <a:r>
              <a:rPr lang="nl-NL" sz="1800" u="none" strike="noStrike" dirty="0">
                <a:solidFill>
                  <a:srgbClr val="0000FF"/>
                </a:solidFill>
                <a:effectLst/>
                <a:latin typeface="Arial" panose="020B0604020202020204" pitchFamily="34" charset="0"/>
                <a:ea typeface="Calibri" panose="020F0502020204030204" pitchFamily="34" charset="0"/>
              </a:rPr>
              <a:t>https://www.susag.nl/gezondheid-bodycheck/  </a:t>
            </a:r>
            <a:endParaRPr lang="nl-NL" sz="1400" dirty="0">
              <a:latin typeface="Calibri" panose="020F0502020204030204" pitchFamily="34" charset="0"/>
              <a:cs typeface="Calibri" panose="020F0502020204030204" pitchFamily="34" charset="0"/>
            </a:endParaRPr>
          </a:p>
        </p:txBody>
      </p:sp>
      <p:sp>
        <p:nvSpPr>
          <p:cNvPr id="4" name="Tijdelijke aanduiding voor dianummer 3"/>
          <p:cNvSpPr>
            <a:spLocks noGrp="1"/>
          </p:cNvSpPr>
          <p:nvPr>
            <p:ph type="sldNum" sz="quarter" idx="5"/>
          </p:nvPr>
        </p:nvSpPr>
        <p:spPr/>
        <p:txBody>
          <a:bodyPr/>
          <a:lstStyle/>
          <a:p>
            <a:fld id="{24CF78E2-934E-4AFF-9220-CCD5C95DA5BE}" type="slidenum">
              <a:rPr lang="nl-NL" smtClean="0"/>
              <a:t>13</a:t>
            </a:fld>
            <a:endParaRPr lang="nl-NL"/>
          </a:p>
        </p:txBody>
      </p:sp>
    </p:spTree>
    <p:extLst>
      <p:ext uri="{BB962C8B-B14F-4D97-AF65-F5344CB8AC3E}">
        <p14:creationId xmlns:p14="http://schemas.microsoft.com/office/powerpoint/2010/main" val="1423184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dirty="0"/>
              <a:t>Welke vervolgtrajecten zijn er mogelijk na de Gezondheids- &amp; Bodycheck?</a:t>
            </a:r>
            <a:br>
              <a:rPr lang="nl-NL" dirty="0"/>
            </a:br>
            <a:endParaRPr lang="nl-NL"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Tijdens de GBC geeft de medisch professional jou advies op basis van jouw ingevulde vragenlijst en de resultaten uit de gezondheidstests. En kan je eventueel doorverwijzen naar een fysiotherapeut, jouw huisarts of een andere medisch specialist. Ook kan de hij/zij jou Gezondheidscoaching aanbevelen, je krijgt dan een flyer mee.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NL"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dirty="0"/>
              <a:t>Gezondheidscoaching is een vervolgtraject op jouw GBC, hierbij ga je aan de slag met jouw gezondheidsrisico’s en klachten. </a:t>
            </a:r>
            <a:br>
              <a:rPr lang="nl-NL" dirty="0"/>
            </a:br>
            <a:r>
              <a:rPr lang="nl-NL" dirty="0"/>
              <a:t>Je kunt bijvoorbeeld starten bij:</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Pijn aan het lichaam, klachten bij het uitvoeren van dagelijkse werkzaamheden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Leefstijlklachten zoals een verslaving of wanneer je hulp nodig hebt bij jouw financiële zaken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Voedingsadvies (bijvoorbeeld bij geen gezond BMI, bloeddruk, vetpercentage, buikomvang, cholesterol of risico op suikerziekte)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De juiste sportoefeningen (gericht op jouw klachten).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Slaap problemen / slapeloosheid / niet uitgerust aan het werk kunnen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Stoppen met roken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Meer ontspannen / minder stress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Een betere balans, bijvoorbeeld tussen privé en werk of thuiswerken.</a:t>
            </a:r>
          </a:p>
          <a:p>
            <a:pPr marL="0" marR="0" lvl="0" indent="0" algn="l" defTabSz="914400" rtl="0" eaLnBrk="1" fontAlgn="auto" latinLnBrk="0" hangingPunct="1">
              <a:lnSpc>
                <a:spcPct val="100000"/>
              </a:lnSpc>
              <a:spcBef>
                <a:spcPts val="0"/>
              </a:spcBef>
              <a:spcAft>
                <a:spcPts val="0"/>
              </a:spcAft>
              <a:buClrTx/>
              <a:buSzTx/>
              <a:buFontTx/>
              <a:buNone/>
              <a:tabLst/>
              <a:defRPr/>
            </a:pPr>
            <a:br>
              <a:rPr lang="nl-NL" dirty="0"/>
            </a:br>
            <a:r>
              <a:rPr lang="nl-NL" dirty="0"/>
              <a:t>Bekijk hier alle </a:t>
            </a:r>
            <a:r>
              <a:rPr lang="nl-NL" dirty="0" err="1"/>
              <a:t>Gezondheidscoaching</a:t>
            </a:r>
            <a:r>
              <a:rPr lang="nl-NL" dirty="0"/>
              <a:t> trajecten: https://app.johan.nl/nl/susag/p#/ </a:t>
            </a:r>
            <a:br>
              <a:rPr lang="nl-NL" dirty="0"/>
            </a:br>
            <a:r>
              <a:rPr lang="nl-NL" dirty="0"/>
              <a:t>Meer informatie op de SUSAG website: https://www.susag.nl/voor-werknemers/mijn-vak-mijn-leefstijl/vitaliteitstrajecten/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Heb je hier vragen over of wil je meer informatie? Neem anoniem contact op met SUSAG via ons telefoonnummer of e-mailadres.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400" dirty="0"/>
          </a:p>
        </p:txBody>
      </p:sp>
      <p:sp>
        <p:nvSpPr>
          <p:cNvPr id="4" name="Tijdelijke aanduiding voor dianummer 3"/>
          <p:cNvSpPr>
            <a:spLocks noGrp="1"/>
          </p:cNvSpPr>
          <p:nvPr>
            <p:ph type="sldNum" sz="quarter" idx="5"/>
          </p:nvPr>
        </p:nvSpPr>
        <p:spPr/>
        <p:txBody>
          <a:bodyPr/>
          <a:lstStyle/>
          <a:p>
            <a:fld id="{24CF78E2-934E-4AFF-9220-CCD5C95DA5BE}" type="slidenum">
              <a:rPr lang="nl-NL" smtClean="0"/>
              <a:t>14</a:t>
            </a:fld>
            <a:endParaRPr lang="nl-NL"/>
          </a:p>
        </p:txBody>
      </p:sp>
    </p:spTree>
    <p:extLst>
      <p:ext uri="{BB962C8B-B14F-4D97-AF65-F5344CB8AC3E}">
        <p14:creationId xmlns:p14="http://schemas.microsoft.com/office/powerpoint/2010/main" val="8049037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Heb je vragen over de GBC? Over een vervolgtraject? Of heb je andere vragen omtrent Duurzame Inzetbaarheid?</a:t>
            </a:r>
            <a:br>
              <a:rPr lang="nl-NL" dirty="0"/>
            </a:br>
            <a:r>
              <a:rPr lang="nl-NL" dirty="0"/>
              <a:t>Neem contact op met SUSAG via info@susag.nl of 085-2101057</a:t>
            </a:r>
          </a:p>
        </p:txBody>
      </p:sp>
      <p:sp>
        <p:nvSpPr>
          <p:cNvPr id="4" name="Tijdelijke aanduiding voor dianummer 3"/>
          <p:cNvSpPr>
            <a:spLocks noGrp="1"/>
          </p:cNvSpPr>
          <p:nvPr>
            <p:ph type="sldNum" sz="quarter" idx="5"/>
          </p:nvPr>
        </p:nvSpPr>
        <p:spPr/>
        <p:txBody>
          <a:bodyPr/>
          <a:lstStyle/>
          <a:p>
            <a:fld id="{24CF78E2-934E-4AFF-9220-CCD5C95DA5BE}" type="slidenum">
              <a:rPr lang="nl-NL" smtClean="0"/>
              <a:t>15</a:t>
            </a:fld>
            <a:endParaRPr lang="nl-NL"/>
          </a:p>
        </p:txBody>
      </p:sp>
    </p:spTree>
    <p:extLst>
      <p:ext uri="{BB962C8B-B14F-4D97-AF65-F5344CB8AC3E}">
        <p14:creationId xmlns:p14="http://schemas.microsoft.com/office/powerpoint/2010/main" val="2443526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defTabSz="457200">
              <a:buClr>
                <a:schemeClr val="accent1"/>
              </a:buClr>
              <a:buSzPct val="80000"/>
              <a:buFont typeface="Wingdings 3" charset="2"/>
              <a:buNone/>
            </a:pPr>
            <a:r>
              <a:rPr lang="nl-NL" sz="1200" kern="1200" dirty="0">
                <a:solidFill>
                  <a:schemeClr val="tx1"/>
                </a:solidFill>
                <a:effectLst/>
                <a:latin typeface="+mn-lt"/>
                <a:ea typeface="+mn-ea"/>
                <a:cs typeface="+mn-cs"/>
              </a:rPr>
              <a:t>Wat bespreken we in deze </a:t>
            </a:r>
            <a:r>
              <a:rPr lang="nl-NL" sz="1200" kern="1200" dirty="0" err="1">
                <a:solidFill>
                  <a:schemeClr val="tx1"/>
                </a:solidFill>
                <a:effectLst/>
                <a:latin typeface="+mn-lt"/>
                <a:ea typeface="+mn-ea"/>
                <a:cs typeface="+mn-cs"/>
              </a:rPr>
              <a:t>toolbox</a:t>
            </a:r>
            <a:r>
              <a:rPr lang="nl-NL" sz="1200" kern="1200" dirty="0">
                <a:solidFill>
                  <a:schemeClr val="tx1"/>
                </a:solidFill>
                <a:effectLst/>
                <a:latin typeface="+mn-lt"/>
                <a:ea typeface="+mn-ea"/>
                <a:cs typeface="+mn-cs"/>
              </a:rPr>
              <a:t> sessie:</a:t>
            </a:r>
          </a:p>
          <a:p>
            <a:pPr marL="171450" indent="-171450" algn="l" defTabSz="457200">
              <a:buClr>
                <a:schemeClr val="accent1"/>
              </a:buClr>
              <a:buSzPct val="80000"/>
              <a:buFontTx/>
              <a:buChar char="-"/>
            </a:pPr>
            <a:r>
              <a:rPr lang="nl-NL" sz="1200" dirty="0">
                <a:solidFill>
                  <a:schemeClr val="tx1">
                    <a:lumMod val="75000"/>
                    <a:lumOff val="25000"/>
                  </a:schemeClr>
                </a:solidFill>
                <a:latin typeface="Calibri"/>
                <a:cs typeface="Calibri"/>
              </a:rPr>
              <a:t>Wat een Gezondheids- &amp; Bodycheck (GBC) is.</a:t>
            </a:r>
          </a:p>
          <a:p>
            <a:pPr marL="171450" indent="-171450" algn="l" defTabSz="457200">
              <a:buClr>
                <a:schemeClr val="accent1"/>
              </a:buClr>
              <a:buSzPct val="80000"/>
              <a:buFontTx/>
              <a:buChar char="-"/>
            </a:pPr>
            <a:r>
              <a:rPr lang="nl-NL" sz="1200" dirty="0">
                <a:solidFill>
                  <a:schemeClr val="tx1">
                    <a:lumMod val="75000"/>
                    <a:lumOff val="25000"/>
                  </a:schemeClr>
                </a:solidFill>
                <a:latin typeface="Calibri"/>
                <a:cs typeface="Calibri"/>
              </a:rPr>
              <a:t>Wat het doel is van een GBC</a:t>
            </a:r>
          </a:p>
          <a:p>
            <a:pPr marL="171450" indent="-171450" algn="l" defTabSz="457200">
              <a:buClr>
                <a:schemeClr val="accent1"/>
              </a:buClr>
              <a:buSzPct val="80000"/>
              <a:buFontTx/>
              <a:buChar char="-"/>
            </a:pPr>
            <a:r>
              <a:rPr lang="nl-NL" sz="1200" dirty="0">
                <a:solidFill>
                  <a:schemeClr val="tx1">
                    <a:lumMod val="75000"/>
                    <a:lumOff val="25000"/>
                  </a:schemeClr>
                </a:solidFill>
                <a:latin typeface="Calibri"/>
                <a:cs typeface="Calibri"/>
              </a:rPr>
              <a:t>Wat de inhoud is van een GBC</a:t>
            </a:r>
          </a:p>
          <a:p>
            <a:pPr marL="171450" indent="-171450" algn="l" defTabSz="457200">
              <a:buClr>
                <a:schemeClr val="accent1"/>
              </a:buClr>
              <a:buSzPct val="80000"/>
              <a:buFontTx/>
              <a:buChar char="-"/>
            </a:pPr>
            <a:r>
              <a:rPr lang="nl-NL" sz="1200" dirty="0">
                <a:solidFill>
                  <a:schemeClr val="tx1">
                    <a:lumMod val="75000"/>
                    <a:lumOff val="25000"/>
                  </a:schemeClr>
                </a:solidFill>
                <a:latin typeface="Calibri"/>
                <a:cs typeface="Calibri"/>
              </a:rPr>
              <a:t>Dat de GBC onderdeel is van de cao</a:t>
            </a:r>
          </a:p>
          <a:p>
            <a:pPr marL="171450" indent="-171450" algn="l" defTabSz="457200">
              <a:buClr>
                <a:schemeClr val="accent1"/>
              </a:buClr>
              <a:buSzPct val="80000"/>
              <a:buFontTx/>
              <a:buChar char="-"/>
            </a:pPr>
            <a:r>
              <a:rPr lang="nl-NL" sz="1200" dirty="0">
                <a:solidFill>
                  <a:schemeClr val="tx1">
                    <a:lumMod val="75000"/>
                    <a:lumOff val="25000"/>
                  </a:schemeClr>
                </a:solidFill>
                <a:latin typeface="Calibri"/>
                <a:cs typeface="Calibri"/>
              </a:rPr>
              <a:t>Wanneer de </a:t>
            </a:r>
            <a:r>
              <a:rPr lang="nl-NL" sz="1200" dirty="0" err="1">
                <a:solidFill>
                  <a:schemeClr val="tx1">
                    <a:lumMod val="75000"/>
                    <a:lumOff val="25000"/>
                  </a:schemeClr>
                </a:solidFill>
                <a:latin typeface="Calibri"/>
                <a:cs typeface="Calibri"/>
              </a:rPr>
              <a:t>GBC’s</a:t>
            </a:r>
            <a:r>
              <a:rPr lang="nl-NL" sz="1200" dirty="0">
                <a:solidFill>
                  <a:schemeClr val="tx1">
                    <a:lumMod val="75000"/>
                    <a:lumOff val="25000"/>
                  </a:schemeClr>
                </a:solidFill>
                <a:latin typeface="Calibri"/>
                <a:cs typeface="Calibri"/>
              </a:rPr>
              <a:t> plaatsvinden</a:t>
            </a:r>
          </a:p>
          <a:p>
            <a:pPr marL="171450" indent="-171450" algn="l" defTabSz="457200">
              <a:buClr>
                <a:schemeClr val="accent1"/>
              </a:buClr>
              <a:buSzPct val="80000"/>
              <a:buFontTx/>
              <a:buChar char="-"/>
            </a:pPr>
            <a:r>
              <a:rPr lang="nl-NL" sz="1200" dirty="0">
                <a:solidFill>
                  <a:schemeClr val="tx1">
                    <a:lumMod val="75000"/>
                    <a:lumOff val="25000"/>
                  </a:schemeClr>
                </a:solidFill>
                <a:latin typeface="Calibri"/>
                <a:cs typeface="Calibri"/>
              </a:rPr>
              <a:t>Jouw privacy rondom de GBC</a:t>
            </a:r>
          </a:p>
          <a:p>
            <a:pPr marL="171450" indent="-171450" algn="l" defTabSz="457200">
              <a:buClr>
                <a:schemeClr val="accent1"/>
              </a:buClr>
              <a:buSzPct val="80000"/>
              <a:buFontTx/>
              <a:buChar char="-"/>
            </a:pPr>
            <a:r>
              <a:rPr lang="nl-NL" sz="1200" dirty="0">
                <a:solidFill>
                  <a:schemeClr val="tx1">
                    <a:lumMod val="75000"/>
                    <a:lumOff val="25000"/>
                  </a:schemeClr>
                </a:solidFill>
                <a:latin typeface="Calibri"/>
                <a:cs typeface="Calibri"/>
              </a:rPr>
              <a:t> Wat de GBC jou oplevert</a:t>
            </a:r>
          </a:p>
          <a:p>
            <a:pPr marL="171450" indent="-171450" algn="l" defTabSz="457200">
              <a:buClr>
                <a:schemeClr val="accent1"/>
              </a:buClr>
              <a:buSzPct val="80000"/>
              <a:buFontTx/>
              <a:buChar char="-"/>
            </a:pPr>
            <a:r>
              <a:rPr lang="nl-NL" sz="1200" dirty="0">
                <a:solidFill>
                  <a:schemeClr val="tx1">
                    <a:lumMod val="75000"/>
                    <a:lumOff val="25000"/>
                  </a:schemeClr>
                </a:solidFill>
                <a:latin typeface="Calibri"/>
                <a:cs typeface="Calibri"/>
              </a:rPr>
              <a:t> Wat de resultaten zijn van eerdere GBC rondes</a:t>
            </a:r>
          </a:p>
          <a:p>
            <a:pPr marL="171450" indent="-171450" algn="l" defTabSz="457200">
              <a:buClr>
                <a:schemeClr val="accent1"/>
              </a:buClr>
              <a:buSzPct val="80000"/>
              <a:buFontTx/>
              <a:buChar char="-"/>
            </a:pPr>
            <a:r>
              <a:rPr lang="nl-NL" sz="1200" dirty="0">
                <a:solidFill>
                  <a:schemeClr val="tx1">
                    <a:lumMod val="75000"/>
                    <a:lumOff val="25000"/>
                  </a:schemeClr>
                </a:solidFill>
                <a:latin typeface="Calibri"/>
                <a:cs typeface="Calibri"/>
              </a:rPr>
              <a:t> Wat voor mogelijke vervolgtrajecten er zijn</a:t>
            </a:r>
          </a:p>
          <a:p>
            <a:pPr marL="171450" indent="-171450" algn="l" defTabSz="457200">
              <a:buClr>
                <a:schemeClr val="accent1"/>
              </a:buClr>
              <a:buSzPct val="80000"/>
              <a:buFontTx/>
              <a:buChar char="-"/>
            </a:pPr>
            <a:r>
              <a:rPr lang="nl-NL" sz="1200" dirty="0">
                <a:solidFill>
                  <a:schemeClr val="tx1">
                    <a:lumMod val="75000"/>
                    <a:lumOff val="25000"/>
                  </a:schemeClr>
                </a:solidFill>
                <a:latin typeface="Calibri"/>
                <a:cs typeface="Calibri"/>
              </a:rPr>
              <a:t> Waar kan ik terecht met vragen?</a:t>
            </a:r>
          </a:p>
        </p:txBody>
      </p:sp>
      <p:sp>
        <p:nvSpPr>
          <p:cNvPr id="4" name="Tijdelijke aanduiding voor dianummer 3"/>
          <p:cNvSpPr>
            <a:spLocks noGrp="1"/>
          </p:cNvSpPr>
          <p:nvPr>
            <p:ph type="sldNum" sz="quarter" idx="5"/>
          </p:nvPr>
        </p:nvSpPr>
        <p:spPr/>
        <p:txBody>
          <a:bodyPr/>
          <a:lstStyle/>
          <a:p>
            <a:fld id="{24CF78E2-934E-4AFF-9220-CCD5C95DA5BE}" type="slidenum">
              <a:rPr lang="nl-NL" smtClean="0"/>
              <a:t>2</a:t>
            </a:fld>
            <a:endParaRPr lang="nl-NL"/>
          </a:p>
        </p:txBody>
      </p:sp>
    </p:spTree>
    <p:extLst>
      <p:ext uri="{BB962C8B-B14F-4D97-AF65-F5344CB8AC3E}">
        <p14:creationId xmlns:p14="http://schemas.microsoft.com/office/powerpoint/2010/main" val="3799961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Wat is een Gezondheids- &amp; Bodycheck?</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De Gezondheids- en Bodycheck (afgekort GBC) is ook bekend als “PAGO”.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De GBC is een PAGO, maar dan met specifieke testonderdelen en vragen uit de schilders- en glaszetbranche. </a:t>
            </a:r>
            <a:br>
              <a:rPr lang="nl-NL" sz="1200" kern="1200" dirty="0">
                <a:solidFill>
                  <a:schemeClr val="tx1"/>
                </a:solidFill>
                <a:effectLst/>
                <a:latin typeface="+mn-lt"/>
                <a:ea typeface="+mn-ea"/>
                <a:cs typeface="+mn-cs"/>
              </a:rPr>
            </a:b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De GBC bestaat uit een online vragenlijst, een beroepsgericht medisch onderzoek (biometrisch en lichamelijk onderzoek) en een adviesgesprek. </a:t>
            </a:r>
            <a:r>
              <a:rPr lang="nl-NL" sz="1200" b="0" i="0" kern="1200" dirty="0">
                <a:solidFill>
                  <a:schemeClr val="tx1"/>
                </a:solidFill>
                <a:effectLst/>
                <a:latin typeface="+mn-lt"/>
                <a:ea typeface="+mn-ea"/>
                <a:cs typeface="+mn-cs"/>
              </a:rPr>
              <a:t>Tijdens het adviesgesprek bespreekt de medisch professional eventuele adviezen om de gezondheid te verbeteren of optimaal te houden. </a:t>
            </a:r>
            <a:r>
              <a:rPr lang="nl-NL" sz="1200" kern="1200" dirty="0">
                <a:solidFill>
                  <a:schemeClr val="tx1"/>
                </a:solidFill>
                <a:effectLst/>
                <a:latin typeface="+mn-lt"/>
                <a:ea typeface="+mn-ea"/>
                <a:cs typeface="+mn-cs"/>
              </a:rPr>
              <a:t>Na de gezondheidscheck </a:t>
            </a:r>
            <a:r>
              <a:rPr lang="nl-NL" sz="1200" b="0" i="0" kern="1200" dirty="0">
                <a:solidFill>
                  <a:schemeClr val="tx1"/>
                </a:solidFill>
                <a:effectLst/>
                <a:latin typeface="+mn-lt"/>
                <a:ea typeface="+mn-ea"/>
                <a:cs typeface="+mn-cs"/>
              </a:rPr>
              <a:t>ontvangt de werknemer de testresultaten in een persoonlijk rapport. De GBC is volledig anoniem dus alleen de werknemer wordt van deelname en de resultaten op de hoogte gesteld!  </a:t>
            </a:r>
          </a:p>
        </p:txBody>
      </p:sp>
      <p:sp>
        <p:nvSpPr>
          <p:cNvPr id="4" name="Tijdelijke aanduiding voor dianummer 3"/>
          <p:cNvSpPr>
            <a:spLocks noGrp="1"/>
          </p:cNvSpPr>
          <p:nvPr>
            <p:ph type="sldNum" sz="quarter" idx="5"/>
          </p:nvPr>
        </p:nvSpPr>
        <p:spPr/>
        <p:txBody>
          <a:bodyPr/>
          <a:lstStyle/>
          <a:p>
            <a:fld id="{24CF78E2-934E-4AFF-9220-CCD5C95DA5BE}" type="slidenum">
              <a:rPr lang="nl-NL" smtClean="0"/>
              <a:t>3</a:t>
            </a:fld>
            <a:endParaRPr lang="nl-NL"/>
          </a:p>
        </p:txBody>
      </p:sp>
    </p:spTree>
    <p:extLst>
      <p:ext uri="{BB962C8B-B14F-4D97-AF65-F5344CB8AC3E}">
        <p14:creationId xmlns:p14="http://schemas.microsoft.com/office/powerpoint/2010/main" val="1677686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Wat is het doel van de Gezondheids- &amp; Bodycheck?</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Een Gezondheids- en Bodycheck kan je vergelijken met een check die topsporters doen om zo lang mogelijk op niveau te presteren.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Schilderen en </a:t>
            </a:r>
            <a:r>
              <a:rPr lang="nl-NL" sz="1200" kern="1200" dirty="0" err="1">
                <a:solidFill>
                  <a:schemeClr val="tx1"/>
                </a:solidFill>
                <a:effectLst/>
                <a:latin typeface="+mn-lt"/>
                <a:ea typeface="+mn-ea"/>
                <a:cs typeface="+mn-cs"/>
              </a:rPr>
              <a:t>glaszetten</a:t>
            </a:r>
            <a:r>
              <a:rPr lang="nl-NL" sz="1200" kern="1200" dirty="0">
                <a:solidFill>
                  <a:schemeClr val="tx1"/>
                </a:solidFill>
                <a:effectLst/>
                <a:latin typeface="+mn-lt"/>
                <a:ea typeface="+mn-ea"/>
                <a:cs typeface="+mn-cs"/>
              </a:rPr>
              <a:t> gaat ook vaak samen met zware lichamelijk belasting, hierom is het belangrijk jouw gezondheid regelmatig te checken. Ook wanneer jij dagelijks op kantoor werkt is het belangrijk om een GBC in te plannen. De bedrijfsarts kan advies geven over beeldschermklachten of de juiste instellingen voor kantoorinrichting. </a:t>
            </a:r>
            <a:br>
              <a:rPr lang="nl-NL" sz="1200" kern="1200" dirty="0">
                <a:solidFill>
                  <a:schemeClr val="tx1"/>
                </a:solidFill>
                <a:effectLst/>
                <a:latin typeface="+mn-lt"/>
                <a:ea typeface="+mn-ea"/>
                <a:cs typeface="+mn-cs"/>
              </a:rPr>
            </a:b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Door deel te nemen aan een GBC, worden mogelijke gezondheidsrisico’s besproken en manieren hoe je hiermee aan de slag kunt gaan.  </a:t>
            </a:r>
            <a:br>
              <a:rPr lang="nl-NL" sz="1200" kern="1200" dirty="0">
                <a:solidFill>
                  <a:schemeClr val="tx1"/>
                </a:solidFill>
                <a:effectLst/>
                <a:latin typeface="+mn-lt"/>
                <a:ea typeface="+mn-ea"/>
                <a:cs typeface="+mn-cs"/>
              </a:rPr>
            </a:br>
            <a:br>
              <a:rPr lang="nl-NL" sz="1200" kern="1200" dirty="0">
                <a:solidFill>
                  <a:schemeClr val="tx1"/>
                </a:solidFill>
                <a:effectLst/>
                <a:latin typeface="+mn-lt"/>
                <a:ea typeface="+mn-ea"/>
                <a:cs typeface="+mn-cs"/>
              </a:rPr>
            </a:br>
            <a:r>
              <a:rPr lang="nl-NL" sz="1200" kern="1200" dirty="0">
                <a:solidFill>
                  <a:schemeClr val="tx1"/>
                </a:solidFill>
                <a:latin typeface="+mn-lt"/>
                <a:ea typeface="+mn-ea"/>
                <a:cs typeface="+mn-cs"/>
              </a:rPr>
              <a:t>Jij als werknemer moet misschien nog wel 10, 20 of 30 jaar doorwerken, er wordt veel van jouw lichaam verwacht. Een GBC is er om het lichaam zo gezond mogelijk te houden. Zo gezond als mogelijk naar jouw p</a:t>
            </a:r>
            <a:r>
              <a:rPr lang="nl-NL" sz="1200" kern="1200" dirty="0">
                <a:solidFill>
                  <a:schemeClr val="tx1"/>
                </a:solidFill>
                <a:effectLst/>
                <a:latin typeface="+mn-lt"/>
                <a:ea typeface="+mn-ea"/>
                <a:cs typeface="+mn-cs"/>
                <a:sym typeface="Wingdings" panose="05000000000000000000" pitchFamily="2" charset="2"/>
              </a:rPr>
              <a:t>ensioen, dat is het streven. Zodat jij later optimaal kan genieten van al het harde werk.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sym typeface="Wingdings" panose="05000000000000000000" pitchFamily="2" charset="2"/>
              </a:rPr>
              <a:t>De bedrijfsarts probeert jou bewust te maken van eventuele risico’s en probeert hiermee te voorkomen dat jij vroegtijdig uitvalt of ziek thuis komt te zitten. </a:t>
            </a:r>
            <a:endParaRPr lang="nl-NL" sz="1200" kern="1200" dirty="0">
              <a:solidFill>
                <a:schemeClr val="tx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Door de GBC kun je gezond en vitaal blijven werken, maar ook van je pensioen genieten en oud(er) worden. En wie wil dat nou niet </a:t>
            </a:r>
            <a:r>
              <a:rPr lang="nl-NL" sz="1200" kern="1200" dirty="0">
                <a:solidFill>
                  <a:schemeClr val="tx1"/>
                </a:solidFill>
                <a:effectLst/>
                <a:latin typeface="+mn-lt"/>
                <a:ea typeface="+mn-ea"/>
                <a:cs typeface="+mn-cs"/>
                <a:sym typeface="Wingdings" panose="05000000000000000000" pitchFamily="2" charset="2"/>
              </a:rPr>
              <a:t>? </a:t>
            </a:r>
            <a:br>
              <a:rPr lang="nl-NL" sz="1200" kern="1200" dirty="0">
                <a:solidFill>
                  <a:schemeClr val="tx1"/>
                </a:solidFill>
                <a:effectLst/>
                <a:latin typeface="+mn-lt"/>
                <a:ea typeface="+mn-ea"/>
                <a:cs typeface="+mn-cs"/>
              </a:rPr>
            </a:br>
            <a:endParaRPr lang="nl-NL" dirty="0"/>
          </a:p>
        </p:txBody>
      </p:sp>
      <p:sp>
        <p:nvSpPr>
          <p:cNvPr id="4" name="Tijdelijke aanduiding voor dianummer 3"/>
          <p:cNvSpPr>
            <a:spLocks noGrp="1"/>
          </p:cNvSpPr>
          <p:nvPr>
            <p:ph type="sldNum" sz="quarter" idx="5"/>
          </p:nvPr>
        </p:nvSpPr>
        <p:spPr/>
        <p:txBody>
          <a:bodyPr/>
          <a:lstStyle/>
          <a:p>
            <a:fld id="{24CF78E2-934E-4AFF-9220-CCD5C95DA5BE}" type="slidenum">
              <a:rPr lang="nl-NL" smtClean="0"/>
              <a:t>4</a:t>
            </a:fld>
            <a:endParaRPr lang="nl-NL"/>
          </a:p>
        </p:txBody>
      </p:sp>
    </p:spTree>
    <p:extLst>
      <p:ext uri="{BB962C8B-B14F-4D97-AF65-F5344CB8AC3E}">
        <p14:creationId xmlns:p14="http://schemas.microsoft.com/office/powerpoint/2010/main" val="3595678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kern="1200" dirty="0">
                <a:solidFill>
                  <a:schemeClr val="tx1"/>
                </a:solidFill>
                <a:effectLst/>
                <a:latin typeface="+mn-lt"/>
                <a:ea typeface="+mn-ea"/>
                <a:cs typeface="+mn-cs"/>
              </a:rPr>
              <a:t>Waaruit bestaat een Gezondheids- &amp; Bodycheck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br>
              <a:rPr lang="nl-NL" sz="1200" b="0" kern="1200" dirty="0">
                <a:solidFill>
                  <a:schemeClr val="tx1"/>
                </a:solidFill>
                <a:effectLst/>
                <a:latin typeface="+mn-lt"/>
                <a:ea typeface="+mn-ea"/>
                <a:cs typeface="+mn-cs"/>
              </a:rPr>
            </a:br>
            <a:r>
              <a:rPr lang="nl-NL" sz="1200" b="0" kern="1200" dirty="0">
                <a:solidFill>
                  <a:schemeClr val="tx1"/>
                </a:solidFill>
                <a:effectLst/>
                <a:latin typeface="+mn-lt"/>
                <a:ea typeface="+mn-ea"/>
                <a:cs typeface="+mn-cs"/>
              </a:rPr>
              <a:t>Een online vragenlijst: Vragen over algemene gezondheid, werkomstandigheden, houding- en bewegingsapparaat, leefgewoonten en werkvermogen.</a:t>
            </a:r>
            <a:br>
              <a:rPr lang="nl-NL" sz="1200" b="0" kern="1200" dirty="0">
                <a:solidFill>
                  <a:schemeClr val="tx1"/>
                </a:solidFill>
                <a:effectLst/>
                <a:latin typeface="+mn-lt"/>
                <a:ea typeface="+mn-ea"/>
                <a:cs typeface="+mn-cs"/>
              </a:rPr>
            </a:br>
            <a:r>
              <a:rPr lang="nl-NL" sz="1200" b="0" kern="1200" dirty="0">
                <a:solidFill>
                  <a:schemeClr val="tx1"/>
                </a:solidFill>
                <a:effectLst/>
                <a:latin typeface="+mn-lt"/>
                <a:ea typeface="+mn-ea"/>
                <a:cs typeface="+mn-cs"/>
              </a:rPr>
              <a:t>Bij het onderhoudspersoneel is dit aangevuld met vragen over eventuele klachten aan het gehoor, de luchtwegen en de huid.</a:t>
            </a:r>
            <a:br>
              <a:rPr lang="nl-NL" sz="1200" b="0" kern="1200" dirty="0">
                <a:solidFill>
                  <a:schemeClr val="tx1"/>
                </a:solidFill>
                <a:effectLst/>
                <a:latin typeface="+mn-lt"/>
                <a:ea typeface="+mn-ea"/>
                <a:cs typeface="+mn-cs"/>
              </a:rPr>
            </a:br>
            <a:r>
              <a:rPr lang="nl-NL" sz="1200" b="0" kern="1200" dirty="0">
                <a:solidFill>
                  <a:schemeClr val="tx1"/>
                </a:solidFill>
                <a:effectLst/>
                <a:latin typeface="+mn-lt"/>
                <a:ea typeface="+mn-ea"/>
                <a:cs typeface="+mn-cs"/>
              </a:rPr>
              <a:t>Je bent ongeveer een half uur bezig met het invullen van de vragenlijst.</a:t>
            </a:r>
            <a:br>
              <a:rPr lang="nl-NL" sz="1200" b="0" kern="1200" dirty="0">
                <a:solidFill>
                  <a:schemeClr val="tx1"/>
                </a:solidFill>
                <a:effectLst/>
                <a:latin typeface="+mn-lt"/>
                <a:ea typeface="+mn-ea"/>
                <a:cs typeface="+mn-cs"/>
              </a:rPr>
            </a:br>
            <a:r>
              <a:rPr lang="nl-NL" sz="1200" b="0" kern="1200" dirty="0">
                <a:solidFill>
                  <a:schemeClr val="tx1"/>
                </a:solidFill>
                <a:effectLst/>
                <a:latin typeface="+mn-lt"/>
                <a:ea typeface="+mn-ea"/>
                <a:cs typeface="+mn-cs"/>
              </a:rPr>
              <a:t>Weet je het antwoord op een vraag niet of wil je de vragenlijst met iemand invullen? Dat is geen probleem! Klop aan bij de vertrouwenspersoon in jouw organisatie of neem contact op met SUSAG.</a:t>
            </a:r>
            <a:br>
              <a:rPr lang="nl-NL" sz="1200" b="0" kern="1200" dirty="0">
                <a:solidFill>
                  <a:schemeClr val="tx1"/>
                </a:solidFill>
                <a:effectLst/>
                <a:latin typeface="+mn-lt"/>
                <a:ea typeface="+mn-ea"/>
                <a:cs typeface="+mn-cs"/>
              </a:rPr>
            </a:br>
            <a:endParaRPr lang="nl-NL"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200" b="0" kern="1200" dirty="0">
                <a:solidFill>
                  <a:schemeClr val="tx1"/>
                </a:solidFill>
                <a:effectLst/>
                <a:latin typeface="+mn-lt"/>
                <a:ea typeface="+mn-ea"/>
                <a:cs typeface="+mn-cs"/>
              </a:rPr>
              <a:t>Welke gezondheidstesten er worden uitgevoerd tijdens het biometrisch en lichamelijk onderzoek, lees je op de volgende sheet.</a:t>
            </a:r>
          </a:p>
          <a:p>
            <a:pPr marL="0" marR="0" lvl="0" indent="0" algn="l" defTabSz="914400" rtl="0" eaLnBrk="1" fontAlgn="auto" latinLnBrk="0" hangingPunct="1">
              <a:lnSpc>
                <a:spcPct val="100000"/>
              </a:lnSpc>
              <a:spcBef>
                <a:spcPts val="0"/>
              </a:spcBef>
              <a:spcAft>
                <a:spcPts val="0"/>
              </a:spcAft>
              <a:buClrTx/>
              <a:buSzTx/>
              <a:buFontTx/>
              <a:buNone/>
              <a:tabLst/>
              <a:defRPr/>
            </a:pPr>
            <a:br>
              <a:rPr lang="nl-NL" sz="1200" b="0" kern="1200" dirty="0">
                <a:solidFill>
                  <a:schemeClr val="tx1"/>
                </a:solidFill>
                <a:effectLst/>
                <a:latin typeface="+mn-lt"/>
                <a:ea typeface="+mn-ea"/>
                <a:cs typeface="+mn-cs"/>
              </a:rPr>
            </a:br>
            <a:r>
              <a:rPr lang="nl-NL" sz="1200" b="0" kern="1200" dirty="0">
                <a:solidFill>
                  <a:schemeClr val="tx1"/>
                </a:solidFill>
                <a:effectLst/>
                <a:latin typeface="+mn-lt"/>
                <a:ea typeface="+mn-ea"/>
                <a:cs typeface="+mn-cs"/>
              </a:rPr>
              <a:t>Belangrijk: </a:t>
            </a:r>
            <a:r>
              <a:rPr lang="nl-NL" sz="1200" b="1" kern="1200" dirty="0">
                <a:solidFill>
                  <a:schemeClr val="tx1"/>
                </a:solidFill>
                <a:effectLst/>
                <a:latin typeface="+mn-lt"/>
                <a:ea typeface="+mn-ea"/>
                <a:cs typeface="+mn-cs"/>
              </a:rPr>
              <a:t>Je kunt nooit afgekeurd worden! </a:t>
            </a:r>
            <a:r>
              <a:rPr lang="nl-NL" sz="1200" b="0" kern="1200" dirty="0">
                <a:solidFill>
                  <a:schemeClr val="tx1"/>
                </a:solidFill>
                <a:effectLst/>
                <a:latin typeface="+mn-lt"/>
                <a:ea typeface="+mn-ea"/>
                <a:cs typeface="+mn-cs"/>
              </a:rPr>
              <a:t>Deze check is puur voor jezelf om te kijken hoe het ervoor staat met jouw gezondheid.</a:t>
            </a:r>
            <a:br>
              <a:rPr lang="nl-NL" sz="1200" b="0" kern="1200" dirty="0">
                <a:solidFill>
                  <a:schemeClr val="tx1"/>
                </a:solidFill>
                <a:effectLst/>
                <a:latin typeface="+mn-lt"/>
                <a:ea typeface="+mn-ea"/>
                <a:cs typeface="+mn-cs"/>
              </a:rPr>
            </a:br>
            <a:br>
              <a:rPr lang="nl-NL" sz="1200" b="0" kern="1200" dirty="0">
                <a:solidFill>
                  <a:schemeClr val="tx1"/>
                </a:solidFill>
                <a:effectLst/>
                <a:latin typeface="+mn-lt"/>
                <a:ea typeface="+mn-ea"/>
                <a:cs typeface="+mn-cs"/>
              </a:rPr>
            </a:br>
            <a:r>
              <a:rPr lang="nl-NL" sz="1200" b="0" kern="1200" dirty="0">
                <a:solidFill>
                  <a:schemeClr val="tx1"/>
                </a:solidFill>
                <a:effectLst/>
                <a:latin typeface="+mn-lt"/>
                <a:ea typeface="+mn-ea"/>
                <a:cs typeface="+mn-cs"/>
              </a:rPr>
              <a:t>Na de gezondheidstesten geeft de medisch professional advies over jouw gezondheid, gebaseerd op de ingevulde vragenlijst en de uitslagen van de fysieke tests. Er kan geadviseerd worden om een fysiotherapeut, bedrijfs- of huisarts te bezoeken, maar hij/zij kan ook Gezondheidscoaching adviseren. Hier ontvang je een flyer van na de GBC. </a:t>
            </a:r>
          </a:p>
          <a:p>
            <a:pPr marL="0" marR="0" lvl="0" indent="0" algn="l" defTabSz="914400" rtl="0" eaLnBrk="1" fontAlgn="auto" latinLnBrk="0" hangingPunct="1">
              <a:lnSpc>
                <a:spcPct val="100000"/>
              </a:lnSpc>
              <a:spcBef>
                <a:spcPts val="0"/>
              </a:spcBef>
              <a:spcAft>
                <a:spcPts val="0"/>
              </a:spcAft>
              <a:buClrTx/>
              <a:buSzTx/>
              <a:buFontTx/>
              <a:buNone/>
              <a:tabLst/>
              <a:defRPr/>
            </a:pPr>
            <a:br>
              <a:rPr lang="nl-NL" sz="1200" b="0" kern="1200" dirty="0">
                <a:solidFill>
                  <a:schemeClr val="tx1"/>
                </a:solidFill>
                <a:effectLst/>
                <a:latin typeface="+mn-lt"/>
                <a:ea typeface="+mn-ea"/>
                <a:cs typeface="+mn-cs"/>
              </a:rPr>
            </a:br>
            <a:r>
              <a:rPr lang="nl-NL" sz="1200" b="0" kern="1200" dirty="0">
                <a:solidFill>
                  <a:schemeClr val="tx1"/>
                </a:solidFill>
                <a:effectLst/>
                <a:latin typeface="+mn-lt"/>
                <a:ea typeface="+mn-ea"/>
                <a:cs typeface="+mn-cs"/>
              </a:rPr>
              <a:t>Een volledige GBC duurt maximaal 75 minuten.</a:t>
            </a:r>
            <a:br>
              <a:rPr lang="nl-NL" sz="1200" b="1" kern="1200" dirty="0">
                <a:solidFill>
                  <a:schemeClr val="tx1"/>
                </a:solidFill>
                <a:effectLst/>
                <a:latin typeface="+mn-lt"/>
                <a:ea typeface="+mn-ea"/>
                <a:cs typeface="+mn-cs"/>
              </a:rPr>
            </a:br>
            <a:br>
              <a:rPr lang="nl-NL" sz="1200" b="0" kern="1200" dirty="0">
                <a:solidFill>
                  <a:schemeClr val="tx1"/>
                </a:solidFill>
                <a:effectLst/>
                <a:latin typeface="+mn-lt"/>
                <a:ea typeface="+mn-ea"/>
                <a:cs typeface="+mn-cs"/>
              </a:rPr>
            </a:br>
            <a:r>
              <a:rPr lang="nl-NL" sz="1200" b="0" kern="1200" dirty="0">
                <a:solidFill>
                  <a:schemeClr val="tx1"/>
                </a:solidFill>
                <a:effectLst/>
                <a:latin typeface="+mn-lt"/>
                <a:ea typeface="+mn-ea"/>
                <a:cs typeface="+mn-cs"/>
              </a:rPr>
              <a:t>Klik op de link of scan de QR code voor meer informatie over de GBC en bekijk de filmpjes.</a:t>
            </a:r>
            <a:br>
              <a:rPr lang="nl-NL" sz="1200" b="0" kern="1200" dirty="0">
                <a:solidFill>
                  <a:schemeClr val="tx1"/>
                </a:solidFill>
                <a:effectLst/>
                <a:latin typeface="+mn-lt"/>
                <a:ea typeface="+mn-ea"/>
                <a:cs typeface="+mn-cs"/>
              </a:rPr>
            </a:br>
            <a:br>
              <a:rPr lang="nl-NL" sz="1200" kern="1200" dirty="0">
                <a:solidFill>
                  <a:schemeClr val="tx1"/>
                </a:solidFill>
                <a:effectLst/>
                <a:latin typeface="+mn-lt"/>
                <a:ea typeface="+mn-ea"/>
                <a:cs typeface="+mn-cs"/>
              </a:rPr>
            </a:br>
            <a:endParaRPr lang="nl-NL" dirty="0"/>
          </a:p>
        </p:txBody>
      </p:sp>
      <p:sp>
        <p:nvSpPr>
          <p:cNvPr id="4" name="Tijdelijke aanduiding voor dianummer 3"/>
          <p:cNvSpPr>
            <a:spLocks noGrp="1"/>
          </p:cNvSpPr>
          <p:nvPr>
            <p:ph type="sldNum" sz="quarter" idx="5"/>
          </p:nvPr>
        </p:nvSpPr>
        <p:spPr/>
        <p:txBody>
          <a:bodyPr/>
          <a:lstStyle/>
          <a:p>
            <a:fld id="{24CF78E2-934E-4AFF-9220-CCD5C95DA5BE}" type="slidenum">
              <a:rPr lang="nl-NL" smtClean="0"/>
              <a:t>5</a:t>
            </a:fld>
            <a:endParaRPr lang="nl-NL"/>
          </a:p>
        </p:txBody>
      </p:sp>
    </p:spTree>
    <p:extLst>
      <p:ext uri="{BB962C8B-B14F-4D97-AF65-F5344CB8AC3E}">
        <p14:creationId xmlns:p14="http://schemas.microsoft.com/office/powerpoint/2010/main" val="2702171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kern="1200" dirty="0">
                <a:solidFill>
                  <a:schemeClr val="tx1"/>
                </a:solidFill>
                <a:effectLst/>
                <a:latin typeface="+mn-lt"/>
                <a:ea typeface="+mn-ea"/>
                <a:cs typeface="+mn-cs"/>
              </a:rPr>
              <a:t>Tijdens het beroepsgericht medisch onderzoek worden de volgende gezondheidstesten uitgevoerd: </a:t>
            </a:r>
          </a:p>
          <a:p>
            <a:pPr marL="285750" indent="-285750">
              <a:buFont typeface="Arial" panose="020B0604020202020204" pitchFamily="34" charset="0"/>
              <a:buChar char="•"/>
            </a:pPr>
            <a:r>
              <a:rPr lang="nl-NL" sz="1800" b="0" i="0" u="none" strike="noStrike" baseline="0" dirty="0">
                <a:solidFill>
                  <a:srgbClr val="000000"/>
                </a:solidFill>
                <a:latin typeface="Calibri" panose="020F0502020204030204" pitchFamily="34" charset="0"/>
              </a:rPr>
              <a:t>BMI meting (lengte, gewicht, buikomvang)</a:t>
            </a:r>
          </a:p>
          <a:p>
            <a:pPr marL="285750" indent="-285750">
              <a:buFont typeface="Arial" panose="020B0604020202020204" pitchFamily="34" charset="0"/>
              <a:buChar char="•"/>
            </a:pPr>
            <a:r>
              <a:rPr lang="nl-NL" sz="1800" b="0" i="0" u="none" strike="noStrike" baseline="0" dirty="0">
                <a:solidFill>
                  <a:srgbClr val="000000"/>
                </a:solidFill>
                <a:latin typeface="Calibri" panose="020F0502020204030204" pitchFamily="34" charset="0"/>
              </a:rPr>
              <a:t>Vetpercentage </a:t>
            </a:r>
          </a:p>
          <a:p>
            <a:pPr marL="285750" indent="-285750">
              <a:buFont typeface="Arial" panose="020B0604020202020204" pitchFamily="34" charset="0"/>
              <a:buChar char="•"/>
            </a:pPr>
            <a:r>
              <a:rPr lang="nl-NL" sz="1800" b="0" i="0" u="none" strike="noStrike" baseline="0" dirty="0">
                <a:solidFill>
                  <a:srgbClr val="000000"/>
                </a:solidFill>
                <a:latin typeface="Calibri" panose="020F0502020204030204" pitchFamily="34" charset="0"/>
              </a:rPr>
              <a:t>Bloedrukmeting </a:t>
            </a:r>
          </a:p>
          <a:p>
            <a:pPr marL="285750" indent="-285750">
              <a:buFont typeface="Arial" panose="020B0604020202020204" pitchFamily="34" charset="0"/>
              <a:buChar char="•"/>
            </a:pPr>
            <a:r>
              <a:rPr lang="nl-NL" sz="1800" b="0" i="0" u="none" strike="noStrike" baseline="0" dirty="0">
                <a:solidFill>
                  <a:srgbClr val="000000"/>
                </a:solidFill>
                <a:latin typeface="Calibri" panose="020F0502020204030204" pitchFamily="34" charset="0"/>
              </a:rPr>
              <a:t>Onderzoek naar zicht vermogen (oogmeting)</a:t>
            </a:r>
          </a:p>
          <a:p>
            <a:pPr marL="285750" indent="-285750">
              <a:buFont typeface="Arial" panose="020B0604020202020204" pitchFamily="34" charset="0"/>
              <a:buChar char="•"/>
            </a:pPr>
            <a:r>
              <a:rPr lang="nl-NL" sz="1800" b="0" i="0" u="none" strike="noStrike" baseline="0" dirty="0">
                <a:solidFill>
                  <a:srgbClr val="000000"/>
                </a:solidFill>
                <a:latin typeface="Calibri" panose="020F0502020204030204" pitchFamily="34" charset="0"/>
              </a:rPr>
              <a:t>Vingerprik (cholesterol en </a:t>
            </a:r>
            <a:r>
              <a:rPr lang="nl-NL" sz="1800" b="0" kern="1200" dirty="0">
                <a:solidFill>
                  <a:schemeClr val="tx1"/>
                </a:solidFill>
                <a:effectLst/>
                <a:latin typeface="+mn-lt"/>
                <a:ea typeface="+mn-ea"/>
                <a:cs typeface="+mn-cs"/>
              </a:rPr>
              <a:t>glucose/</a:t>
            </a:r>
            <a:r>
              <a:rPr lang="nl-NL" sz="1800" b="0" i="0" u="none" strike="noStrike" baseline="0" dirty="0">
                <a:solidFill>
                  <a:srgbClr val="000000"/>
                </a:solidFill>
                <a:latin typeface="Calibri" panose="020F0502020204030204" pitchFamily="34" charset="0"/>
              </a:rPr>
              <a:t>suiker) </a:t>
            </a:r>
          </a:p>
          <a:p>
            <a:pPr marL="285750" indent="-285750">
              <a:buFont typeface="Arial" panose="020B0604020202020204" pitchFamily="34" charset="0"/>
              <a:buChar char="•"/>
            </a:pPr>
            <a:r>
              <a:rPr lang="nl-NL" sz="1800" b="0" i="0" u="none" strike="noStrike" baseline="0" dirty="0">
                <a:solidFill>
                  <a:srgbClr val="000000"/>
                </a:solidFill>
                <a:latin typeface="Calibri" panose="020F0502020204030204" pitchFamily="34" charset="0"/>
              </a:rPr>
              <a:t>ECG </a:t>
            </a:r>
            <a:r>
              <a:rPr lang="nl-NL" sz="1800" b="0" i="0" u="none" strike="noStrike" baseline="0" dirty="0" err="1">
                <a:solidFill>
                  <a:srgbClr val="000000"/>
                </a:solidFill>
                <a:latin typeface="Calibri" panose="020F0502020204030204" pitchFamily="34" charset="0"/>
              </a:rPr>
              <a:t>harfilmpje</a:t>
            </a:r>
            <a:endParaRPr lang="nl-NL" sz="1800" b="0" i="0" u="none" strike="noStrike" baseline="0" dirty="0">
              <a:solidFill>
                <a:srgbClr val="000000"/>
              </a:solidFill>
              <a:latin typeface="Calibri" panose="020F0502020204030204" pitchFamily="34" charset="0"/>
            </a:endParaRPr>
          </a:p>
          <a:p>
            <a:pPr marL="285750" indent="-285750">
              <a:buFont typeface="Arial" panose="020B0604020202020204" pitchFamily="34" charset="0"/>
              <a:buChar char="•"/>
            </a:pPr>
            <a:r>
              <a:rPr lang="nl-NL" sz="1800" b="0" i="0" u="none" strike="noStrike" baseline="0" dirty="0">
                <a:solidFill>
                  <a:srgbClr val="000000"/>
                </a:solidFill>
                <a:latin typeface="Calibri" panose="020F0502020204030204" pitchFamily="34" charset="0"/>
              </a:rPr>
              <a:t>Onderzoek naar houding- en bewegingsapparaat en evenwicht</a:t>
            </a:r>
          </a:p>
          <a:p>
            <a:pPr marL="285750" indent="-285750">
              <a:buFont typeface="Arial" panose="020B0604020202020204" pitchFamily="34" charset="0"/>
              <a:buChar char="•"/>
            </a:pPr>
            <a:r>
              <a:rPr lang="nl-NL" sz="1800" b="0" i="0" u="none" strike="noStrike" baseline="0" dirty="0">
                <a:solidFill>
                  <a:srgbClr val="000000"/>
                </a:solidFill>
                <a:latin typeface="Calibri" panose="020F0502020204030204" pitchFamily="34" charset="0"/>
              </a:rPr>
              <a:t>Voor het kantoorpersoneel aangevuld met een Beeldschermtest (kantoorpersoneel)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b="0" i="0" u="none" strike="noStrike" baseline="0" dirty="0">
                <a:solidFill>
                  <a:srgbClr val="000000"/>
                </a:solidFill>
                <a:latin typeface="Calibri" panose="020F0502020204030204" pitchFamily="34" charset="0"/>
              </a:rPr>
              <a:t>Voor het onderhoudspersoneel aangevuld met een Longfunctie onderzoek en Gehooronderzoek (onderhoudspersoneel)</a:t>
            </a:r>
          </a:p>
          <a:p>
            <a:pPr marL="0" marR="0" lvl="0" indent="0" algn="l" defTabSz="914400" rtl="0" eaLnBrk="1" fontAlgn="auto" latinLnBrk="0" hangingPunct="1">
              <a:lnSpc>
                <a:spcPct val="100000"/>
              </a:lnSpc>
              <a:spcBef>
                <a:spcPts val="0"/>
              </a:spcBef>
              <a:spcAft>
                <a:spcPts val="0"/>
              </a:spcAft>
              <a:buClrTx/>
              <a:buSzTx/>
              <a:buFontTx/>
              <a:buNone/>
              <a:tabLst/>
              <a:defRPr/>
            </a:pPr>
            <a:br>
              <a:rPr lang="nl-NL" sz="1200" b="0" kern="1200" dirty="0">
                <a:solidFill>
                  <a:schemeClr val="tx1"/>
                </a:solidFill>
                <a:effectLst/>
                <a:latin typeface="+mn-lt"/>
                <a:ea typeface="+mn-ea"/>
                <a:cs typeface="+mn-cs"/>
              </a:rPr>
            </a:br>
            <a:br>
              <a:rPr lang="nl-NL" sz="1200" kern="1200" dirty="0">
                <a:solidFill>
                  <a:schemeClr val="tx1"/>
                </a:solidFill>
                <a:effectLst/>
                <a:latin typeface="+mn-lt"/>
                <a:ea typeface="+mn-ea"/>
                <a:cs typeface="+mn-cs"/>
              </a:rPr>
            </a:br>
            <a:endParaRPr lang="nl-NL" dirty="0"/>
          </a:p>
        </p:txBody>
      </p:sp>
      <p:sp>
        <p:nvSpPr>
          <p:cNvPr id="4" name="Tijdelijke aanduiding voor dianummer 3"/>
          <p:cNvSpPr>
            <a:spLocks noGrp="1"/>
          </p:cNvSpPr>
          <p:nvPr>
            <p:ph type="sldNum" sz="quarter" idx="5"/>
          </p:nvPr>
        </p:nvSpPr>
        <p:spPr/>
        <p:txBody>
          <a:bodyPr/>
          <a:lstStyle/>
          <a:p>
            <a:fld id="{24CF78E2-934E-4AFF-9220-CCD5C95DA5BE}" type="slidenum">
              <a:rPr lang="nl-NL" smtClean="0"/>
              <a:t>6</a:t>
            </a:fld>
            <a:endParaRPr lang="nl-NL"/>
          </a:p>
        </p:txBody>
      </p:sp>
    </p:spTree>
    <p:extLst>
      <p:ext uri="{BB962C8B-B14F-4D97-AF65-F5344CB8AC3E}">
        <p14:creationId xmlns:p14="http://schemas.microsoft.com/office/powerpoint/2010/main" val="1267862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kern="1200" dirty="0">
                <a:solidFill>
                  <a:schemeClr val="tx1"/>
                </a:solidFill>
                <a:effectLst/>
                <a:latin typeface="+mn-lt"/>
                <a:ea typeface="+mn-ea"/>
                <a:cs typeface="+mn-cs"/>
              </a:rPr>
              <a:t>Jouw GBC vindt plaats in de Gezondheidsbus van Adaptics óf op een locatie van Arbo Unie.</a:t>
            </a:r>
            <a:br>
              <a:rPr lang="nl-NL" sz="1200" b="0" kern="1200" dirty="0">
                <a:solidFill>
                  <a:schemeClr val="tx1"/>
                </a:solidFill>
                <a:effectLst/>
                <a:latin typeface="+mn-lt"/>
                <a:ea typeface="+mn-ea"/>
                <a:cs typeface="+mn-cs"/>
              </a:rPr>
            </a:br>
            <a:br>
              <a:rPr lang="nl-NL" sz="1200" b="0" kern="1200" dirty="0">
                <a:solidFill>
                  <a:schemeClr val="tx1"/>
                </a:solidFill>
                <a:effectLst/>
                <a:latin typeface="+mn-lt"/>
                <a:ea typeface="+mn-ea"/>
                <a:cs typeface="+mn-cs"/>
              </a:rPr>
            </a:br>
            <a:r>
              <a:rPr lang="nl-NL" sz="1200" b="0" kern="1200" dirty="0">
                <a:solidFill>
                  <a:schemeClr val="tx1"/>
                </a:solidFill>
                <a:effectLst/>
                <a:latin typeface="+mn-lt"/>
                <a:ea typeface="+mn-ea"/>
                <a:cs typeface="+mn-cs"/>
              </a:rPr>
              <a:t>Jouw werkgever kiest de Arbo partij voor jou en je collega’s.  </a:t>
            </a:r>
            <a:br>
              <a:rPr lang="nl-NL" sz="1200" b="0" kern="1200" dirty="0">
                <a:solidFill>
                  <a:schemeClr val="tx1"/>
                </a:solidFill>
                <a:effectLst/>
                <a:latin typeface="+mn-lt"/>
                <a:ea typeface="+mn-ea"/>
                <a:cs typeface="+mn-cs"/>
              </a:rPr>
            </a:br>
            <a:br>
              <a:rPr lang="nl-NL" sz="1200" b="0" kern="1200" dirty="0">
                <a:solidFill>
                  <a:schemeClr val="tx1"/>
                </a:solidFill>
                <a:effectLst/>
                <a:latin typeface="+mn-lt"/>
                <a:ea typeface="+mn-ea"/>
                <a:cs typeface="+mn-cs"/>
              </a:rPr>
            </a:br>
            <a:r>
              <a:rPr lang="nl-NL" sz="1200" b="0" kern="1200" dirty="0">
                <a:solidFill>
                  <a:schemeClr val="tx1"/>
                </a:solidFill>
                <a:effectLst/>
                <a:latin typeface="+mn-lt"/>
                <a:ea typeface="+mn-ea"/>
                <a:cs typeface="+mn-cs"/>
              </a:rPr>
              <a:t>De Gezondheidsbus is mogelijk bij meer dan 16 werknemers die aan de beurt zijn voor hun GBC. Voor kleinere bedrijven is het mogelijk om de Gezondheidsbus te combineren met een bedrijf in de buurt.</a:t>
            </a:r>
            <a:br>
              <a:rPr lang="nl-NL" sz="1200" b="0" kern="1200" dirty="0">
                <a:solidFill>
                  <a:schemeClr val="tx1"/>
                </a:solidFill>
                <a:effectLst/>
                <a:latin typeface="+mn-lt"/>
                <a:ea typeface="+mn-ea"/>
                <a:cs typeface="+mn-cs"/>
              </a:rPr>
            </a:br>
            <a:br>
              <a:rPr lang="nl-NL" sz="1200" b="0" kern="1200" dirty="0">
                <a:solidFill>
                  <a:schemeClr val="tx1"/>
                </a:solidFill>
                <a:effectLst/>
                <a:latin typeface="+mn-lt"/>
                <a:ea typeface="+mn-ea"/>
                <a:cs typeface="+mn-cs"/>
              </a:rPr>
            </a:br>
            <a:r>
              <a:rPr lang="nl-NL" sz="1200" b="0" i="1" kern="1200" dirty="0">
                <a:solidFill>
                  <a:schemeClr val="tx1"/>
                </a:solidFill>
                <a:effectLst/>
                <a:latin typeface="+mn-lt"/>
                <a:ea typeface="+mn-ea"/>
                <a:cs typeface="+mn-cs"/>
              </a:rPr>
              <a:t>Wilt u als werkgever uw keuze weten of wijzigen, neem contact op met SUSAG via 085-2101057 of info@susag.nl </a:t>
            </a:r>
            <a:br>
              <a:rPr lang="nl-NL" sz="1200" b="0" kern="1200" dirty="0">
                <a:solidFill>
                  <a:schemeClr val="tx1"/>
                </a:solidFill>
                <a:effectLst/>
                <a:latin typeface="+mn-lt"/>
                <a:ea typeface="+mn-ea"/>
                <a:cs typeface="+mn-cs"/>
              </a:rPr>
            </a:br>
            <a:br>
              <a:rPr lang="nl-NL" sz="1200" b="0" kern="1200" dirty="0">
                <a:solidFill>
                  <a:schemeClr val="tx1"/>
                </a:solidFill>
                <a:effectLst/>
                <a:latin typeface="+mn-lt"/>
                <a:ea typeface="+mn-ea"/>
                <a:cs typeface="+mn-cs"/>
              </a:rPr>
            </a:br>
            <a:br>
              <a:rPr lang="nl-NL" sz="1200" b="0" kern="1200" dirty="0">
                <a:solidFill>
                  <a:schemeClr val="tx1"/>
                </a:solidFill>
                <a:effectLst/>
                <a:latin typeface="+mn-lt"/>
                <a:ea typeface="+mn-ea"/>
                <a:cs typeface="+mn-cs"/>
              </a:rPr>
            </a:br>
            <a:br>
              <a:rPr lang="nl-NL" sz="1200" kern="1200" dirty="0">
                <a:solidFill>
                  <a:schemeClr val="tx1"/>
                </a:solidFill>
                <a:effectLst/>
                <a:latin typeface="+mn-lt"/>
                <a:ea typeface="+mn-ea"/>
                <a:cs typeface="+mn-cs"/>
              </a:rPr>
            </a:br>
            <a:endParaRPr lang="nl-NL" dirty="0"/>
          </a:p>
        </p:txBody>
      </p:sp>
      <p:sp>
        <p:nvSpPr>
          <p:cNvPr id="4" name="Tijdelijke aanduiding voor dianummer 3"/>
          <p:cNvSpPr>
            <a:spLocks noGrp="1"/>
          </p:cNvSpPr>
          <p:nvPr>
            <p:ph type="sldNum" sz="quarter" idx="5"/>
          </p:nvPr>
        </p:nvSpPr>
        <p:spPr/>
        <p:txBody>
          <a:bodyPr/>
          <a:lstStyle/>
          <a:p>
            <a:fld id="{24CF78E2-934E-4AFF-9220-CCD5C95DA5BE}" type="slidenum">
              <a:rPr lang="nl-NL" smtClean="0"/>
              <a:t>7</a:t>
            </a:fld>
            <a:endParaRPr lang="nl-NL"/>
          </a:p>
        </p:txBody>
      </p:sp>
    </p:spTree>
    <p:extLst>
      <p:ext uri="{BB962C8B-B14F-4D97-AF65-F5344CB8AC3E}">
        <p14:creationId xmlns:p14="http://schemas.microsoft.com/office/powerpoint/2010/main" val="475837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noProof="0" dirty="0">
                <a:solidFill>
                  <a:schemeClr val="tx1"/>
                </a:solidFill>
                <a:effectLst/>
                <a:latin typeface="+mn-lt"/>
                <a:ea typeface="+mn-ea"/>
                <a:cs typeface="+mn-cs"/>
              </a:rPr>
              <a:t>De Gezondheids- &amp; Bodycheck is onderdeel van de CAO USAVG</a:t>
            </a:r>
            <a:br>
              <a:rPr lang="nl-NL" sz="1200" kern="1200" noProof="0" dirty="0">
                <a:solidFill>
                  <a:schemeClr val="tx1"/>
                </a:solidFill>
                <a:effectLst/>
                <a:latin typeface="+mn-lt"/>
                <a:ea typeface="+mn-ea"/>
                <a:cs typeface="+mn-cs"/>
              </a:rPr>
            </a:br>
            <a:br>
              <a:rPr lang="nl-NL" sz="1200" kern="1200" noProof="0" dirty="0">
                <a:solidFill>
                  <a:schemeClr val="tx1"/>
                </a:solidFill>
                <a:effectLst/>
                <a:latin typeface="+mn-lt"/>
                <a:ea typeface="+mn-ea"/>
                <a:cs typeface="+mn-cs"/>
              </a:rPr>
            </a:br>
            <a:r>
              <a:rPr lang="nl-NL" sz="1200" kern="1200" noProof="0" dirty="0">
                <a:solidFill>
                  <a:schemeClr val="tx1"/>
                </a:solidFill>
                <a:effectLst/>
                <a:latin typeface="+mn-lt"/>
                <a:ea typeface="+mn-ea"/>
                <a:cs typeface="+mn-cs"/>
              </a:rPr>
              <a:t>De CAO </a:t>
            </a:r>
            <a:r>
              <a:rPr lang="nl-NL" noProof="0" dirty="0"/>
              <a:t>Uitvoeringsregelingen Schilders-, Afwerkings-, Vastgoedonderhoud- en Glaszetbedrijf (USAVG) is afgesloten door cao-partijen OnderhoudNL en LBV. Stichting Uitvoeringsregeling SAVG (SUSAG) voert de regelingen uit de CAO uit. De regelingen zijn onder andere een Collectieve Ongevallenverzekering en Duurzame Inzetbaarheid. De GBC is een onderdeel van het reglement Duurzame Inzetbaarheid.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noProof="0" dirty="0">
                <a:solidFill>
                  <a:schemeClr val="tx1"/>
                </a:solidFill>
                <a:effectLst/>
                <a:latin typeface="+mn-lt"/>
                <a:ea typeface="+mn-ea"/>
                <a:cs typeface="+mn-cs"/>
              </a:rPr>
              <a:t>De GBC wordt aangeboden met als doel om werknemers duurzaam inzetbaar te houden. Een duurzaam inzetbare werknemer is een energieke werknemer die het werk fysiek en mentaal aan kan, nu maar ook in de toekomst. </a:t>
            </a:r>
          </a:p>
          <a:p>
            <a:pPr marL="0" marR="0" lvl="0" indent="0" algn="l" defTabSz="914400" rtl="0" eaLnBrk="1" fontAlgn="auto" latinLnBrk="0" hangingPunct="1">
              <a:lnSpc>
                <a:spcPct val="100000"/>
              </a:lnSpc>
              <a:spcBef>
                <a:spcPts val="0"/>
              </a:spcBef>
              <a:spcAft>
                <a:spcPts val="0"/>
              </a:spcAft>
              <a:buClrTx/>
              <a:buSzTx/>
              <a:buFontTx/>
              <a:buNone/>
              <a:tabLst/>
              <a:defRPr/>
            </a:pPr>
            <a:br>
              <a:rPr lang="nl-NL" sz="1200" kern="1200" noProof="0" dirty="0">
                <a:solidFill>
                  <a:schemeClr val="tx1"/>
                </a:solidFill>
                <a:effectLst/>
                <a:latin typeface="+mn-lt"/>
                <a:ea typeface="+mn-ea"/>
                <a:cs typeface="+mn-cs"/>
              </a:rPr>
            </a:br>
            <a:r>
              <a:rPr lang="nl-NL" sz="1200" kern="1200" noProof="0" dirty="0">
                <a:solidFill>
                  <a:schemeClr val="tx1"/>
                </a:solidFill>
                <a:effectLst/>
                <a:latin typeface="+mn-lt"/>
                <a:ea typeface="+mn-ea"/>
                <a:cs typeface="+mn-cs"/>
              </a:rPr>
              <a:t>Tip: Wil je jouw inzetbaarheid nog verder vergroten? Volg één van de e-learnings op het OnderhoudNL leerplatform www.mijnvakmijnontwikkeling.nl  Geen inloggegevens? Bel SUSAG (085-210 10 57)</a:t>
            </a:r>
            <a:br>
              <a:rPr lang="nl-NL" sz="1200" kern="1200" noProof="0" dirty="0">
                <a:solidFill>
                  <a:schemeClr val="tx1"/>
                </a:solidFill>
                <a:effectLst/>
                <a:latin typeface="+mn-lt"/>
                <a:ea typeface="+mn-ea"/>
                <a:cs typeface="+mn-cs"/>
              </a:rPr>
            </a:br>
            <a:endParaRPr lang="nl-NL" sz="1200" dirty="0"/>
          </a:p>
        </p:txBody>
      </p:sp>
      <p:sp>
        <p:nvSpPr>
          <p:cNvPr id="4" name="Tijdelijke aanduiding voor dianummer 3"/>
          <p:cNvSpPr>
            <a:spLocks noGrp="1"/>
          </p:cNvSpPr>
          <p:nvPr>
            <p:ph type="sldNum" sz="quarter" idx="5"/>
          </p:nvPr>
        </p:nvSpPr>
        <p:spPr/>
        <p:txBody>
          <a:bodyPr/>
          <a:lstStyle/>
          <a:p>
            <a:fld id="{24CF78E2-934E-4AFF-9220-CCD5C95DA5BE}" type="slidenum">
              <a:rPr lang="nl-NL" smtClean="0"/>
              <a:t>8</a:t>
            </a:fld>
            <a:endParaRPr lang="nl-NL"/>
          </a:p>
        </p:txBody>
      </p:sp>
    </p:spTree>
    <p:extLst>
      <p:ext uri="{BB962C8B-B14F-4D97-AF65-F5344CB8AC3E}">
        <p14:creationId xmlns:p14="http://schemas.microsoft.com/office/powerpoint/2010/main" val="2424434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r>
              <a:rPr lang="nl-NL" dirty="0"/>
              <a:t>Wanneer zijn de Gezondheids- &amp; Bodychecks?</a:t>
            </a:r>
            <a:br>
              <a:rPr lang="nl-NL" dirty="0"/>
            </a:br>
            <a:endParaRPr lang="nl-NL" dirty="0"/>
          </a:p>
          <a:p>
            <a:pPr marL="171450" indent="-171450">
              <a:buFont typeface="Arial" panose="020B0604020202020204" pitchFamily="34" charset="0"/>
              <a:buChar char="•"/>
            </a:pPr>
            <a:r>
              <a:rPr lang="nl-NL" dirty="0"/>
              <a:t>De GBC’s vinden plaats in het laagseizoen (slecht weer). Dit is van januari tot en met maart en van oktober tot en met december in een jaar. </a:t>
            </a:r>
          </a:p>
          <a:p>
            <a:pPr marL="171450" indent="-171450">
              <a:buFont typeface="Arial" panose="020B0604020202020204" pitchFamily="34" charset="0"/>
              <a:buChar char="•"/>
            </a:pPr>
            <a:r>
              <a:rPr lang="nl-NL" dirty="0"/>
              <a:t>Ben je 40 jaar of jonger? Dan ontvang je eens in de </a:t>
            </a:r>
            <a:r>
              <a:rPr lang="nl-NL" b="1" dirty="0"/>
              <a:t>vier</a:t>
            </a:r>
            <a:r>
              <a:rPr lang="nl-NL" dirty="0"/>
              <a:t> jaar een uitnodiging voor de GBC en wanneer je ouder dan 40 jaar bent, ontvang je eens in de </a:t>
            </a:r>
            <a:r>
              <a:rPr lang="nl-NL" b="1" dirty="0"/>
              <a:t>twee</a:t>
            </a:r>
            <a:r>
              <a:rPr lang="nl-NL" dirty="0"/>
              <a:t> jaar een uitnodiging voor de GBC.</a:t>
            </a:r>
          </a:p>
          <a:p>
            <a:pPr marL="171450" indent="-171450">
              <a:buFont typeface="Arial" panose="020B0604020202020204" pitchFamily="34" charset="0"/>
              <a:buChar char="•"/>
            </a:pPr>
            <a:r>
              <a:rPr lang="nl-NL" dirty="0"/>
              <a:t>Een uitnodiging voor een GBC ontvang je op je huisadres en wanneer jouw e-mailadres bekend is bij Stichting USAG, ontvang je ook uitnodiging per e-mail. </a:t>
            </a:r>
          </a:p>
          <a:p>
            <a:pPr marL="171450" indent="-171450">
              <a:buFont typeface="Arial" panose="020B0604020202020204" pitchFamily="34" charset="0"/>
              <a:buChar char="•"/>
            </a:pPr>
            <a:r>
              <a:rPr lang="nl-NL" dirty="0"/>
              <a:t>Heb je nog geen uitnodiging ontvangen of heb je klachten? Neem contact op met SUSAG: </a:t>
            </a:r>
            <a:r>
              <a:rPr lang="nl-NL" sz="1200" kern="1200" dirty="0">
                <a:solidFill>
                  <a:schemeClr val="tx1"/>
                </a:solidFill>
                <a:latin typeface="+mn-lt"/>
                <a:ea typeface="+mn-ea"/>
                <a:cs typeface="+mn-cs"/>
              </a:rPr>
              <a:t>085-2101057 of info@susag.nl </a:t>
            </a:r>
            <a:endParaRPr lang="nl-NL" dirty="0"/>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br>
              <a:rPr lang="nl-NL" dirty="0"/>
            </a:br>
            <a:endParaRPr lang="nl-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p:txBody>
      </p:sp>
      <p:sp>
        <p:nvSpPr>
          <p:cNvPr id="4" name="Tijdelijke aanduiding voor dianummer 3"/>
          <p:cNvSpPr>
            <a:spLocks noGrp="1"/>
          </p:cNvSpPr>
          <p:nvPr>
            <p:ph type="sldNum" sz="quarter" idx="5"/>
          </p:nvPr>
        </p:nvSpPr>
        <p:spPr/>
        <p:txBody>
          <a:bodyPr/>
          <a:lstStyle/>
          <a:p>
            <a:fld id="{24CF78E2-934E-4AFF-9220-CCD5C95DA5BE}" type="slidenum">
              <a:rPr lang="nl-NL" smtClean="0"/>
              <a:t>9</a:t>
            </a:fld>
            <a:endParaRPr lang="nl-NL"/>
          </a:p>
        </p:txBody>
      </p:sp>
    </p:spTree>
    <p:extLst>
      <p:ext uri="{BB962C8B-B14F-4D97-AF65-F5344CB8AC3E}">
        <p14:creationId xmlns:p14="http://schemas.microsoft.com/office/powerpoint/2010/main" val="2403803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nl-NL"/>
              <a:t>Klik om stijl te bewerken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24AE603D-5E3E-448A-B2ED-85D133CD27F5}" type="datetimeFigureOut">
              <a:rPr lang="nl-NL" smtClean="0"/>
              <a:t>27-3-2024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164D3A7-0625-4762-863E-C82D1C10BB6D}" type="slidenum">
              <a:rPr lang="nl-NL" smtClean="0"/>
              <a:t>‹nr.›</a:t>
            </a:fld>
            <a:endParaRPr lang="nl-NL"/>
          </a:p>
        </p:txBody>
      </p:sp>
    </p:spTree>
    <p:extLst>
      <p:ext uri="{BB962C8B-B14F-4D97-AF65-F5344CB8AC3E}">
        <p14:creationId xmlns:p14="http://schemas.microsoft.com/office/powerpoint/2010/main" val="3990381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nl-NL"/>
              <a:t>Klik om stijl te bewerken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24AE603D-5E3E-448A-B2ED-85D133CD27F5}" type="datetimeFigureOut">
              <a:rPr lang="nl-NL" smtClean="0"/>
              <a:t>27-3-2024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164D3A7-0625-4762-863E-C82D1C10BB6D}" type="slidenum">
              <a:rPr lang="nl-NL" smtClean="0"/>
              <a:t>‹nr.›</a:t>
            </a:fld>
            <a:endParaRPr lang="nl-NL"/>
          </a:p>
        </p:txBody>
      </p:sp>
    </p:spTree>
    <p:extLst>
      <p:ext uri="{BB962C8B-B14F-4D97-AF65-F5344CB8AC3E}">
        <p14:creationId xmlns:p14="http://schemas.microsoft.com/office/powerpoint/2010/main" val="2222158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l-NL"/>
              <a:t>Klik om stijl te bewerken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Klikken om de tekststijl van het model te bewerken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24AE603D-5E3E-448A-B2ED-85D133CD27F5}" type="datetimeFigureOut">
              <a:rPr lang="nl-NL" smtClean="0"/>
              <a:t>27-3-2024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164D3A7-0625-4762-863E-C82D1C10BB6D}" type="slidenum">
              <a:rPr lang="nl-NL" smtClean="0"/>
              <a:t>‹nr.›</a:t>
            </a:fld>
            <a:endParaRPr lang="nl-N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8120892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nl-NL"/>
              <a:t>Klik om stijl te bewerken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24AE603D-5E3E-448A-B2ED-85D133CD27F5}" type="datetimeFigureOut">
              <a:rPr lang="nl-NL" smtClean="0"/>
              <a:t>27-3-2024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164D3A7-0625-4762-863E-C82D1C10BB6D}" type="slidenum">
              <a:rPr lang="nl-NL" smtClean="0"/>
              <a:t>‹nr.›</a:t>
            </a:fld>
            <a:endParaRPr lang="nl-NL"/>
          </a:p>
        </p:txBody>
      </p:sp>
    </p:spTree>
    <p:extLst>
      <p:ext uri="{BB962C8B-B14F-4D97-AF65-F5344CB8AC3E}">
        <p14:creationId xmlns:p14="http://schemas.microsoft.com/office/powerpoint/2010/main" val="24191543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Offerte naamkaartj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l-NL"/>
              <a:t>Klik om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Klikken om de tekststijl van het model te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24AE603D-5E3E-448A-B2ED-85D133CD27F5}" type="datetimeFigureOut">
              <a:rPr lang="nl-NL" smtClean="0"/>
              <a:t>27-3-2024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164D3A7-0625-4762-863E-C82D1C10BB6D}" type="slidenum">
              <a:rPr lang="nl-NL" smtClean="0"/>
              <a:t>‹nr.›</a:t>
            </a:fld>
            <a:endParaRPr lang="nl-N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84534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ar of onwaar">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nl-NL"/>
              <a:t>Klik om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Klikken om de tekststijl van het model te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24AE603D-5E3E-448A-B2ED-85D133CD27F5}" type="datetimeFigureOut">
              <a:rPr lang="nl-NL" smtClean="0"/>
              <a:t>27-3-2024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164D3A7-0625-4762-863E-C82D1C10BB6D}" type="slidenum">
              <a:rPr lang="nl-NL" smtClean="0"/>
              <a:t>‹nr.›</a:t>
            </a:fld>
            <a:endParaRPr lang="nl-NL"/>
          </a:p>
        </p:txBody>
      </p:sp>
    </p:spTree>
    <p:extLst>
      <p:ext uri="{BB962C8B-B14F-4D97-AF65-F5344CB8AC3E}">
        <p14:creationId xmlns:p14="http://schemas.microsoft.com/office/powerpoint/2010/main" val="1331405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24AE603D-5E3E-448A-B2ED-85D133CD27F5}" type="datetimeFigureOut">
              <a:rPr lang="nl-NL" smtClean="0"/>
              <a:t>27-3-2024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164D3A7-0625-4762-863E-C82D1C10BB6D}" type="slidenum">
              <a:rPr lang="nl-NL" smtClean="0"/>
              <a:t>‹nr.›</a:t>
            </a:fld>
            <a:endParaRPr lang="nl-NL"/>
          </a:p>
        </p:txBody>
      </p:sp>
    </p:spTree>
    <p:extLst>
      <p:ext uri="{BB962C8B-B14F-4D97-AF65-F5344CB8AC3E}">
        <p14:creationId xmlns:p14="http://schemas.microsoft.com/office/powerpoint/2010/main" val="32453352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nl-NL"/>
              <a:t>Klik om stijl te bewerken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24AE603D-5E3E-448A-B2ED-85D133CD27F5}" type="datetimeFigureOut">
              <a:rPr lang="nl-NL" smtClean="0"/>
              <a:t>27-3-2024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164D3A7-0625-4762-863E-C82D1C10BB6D}" type="slidenum">
              <a:rPr lang="nl-NL" smtClean="0"/>
              <a:t>‹nr.›</a:t>
            </a:fld>
            <a:endParaRPr lang="nl-NL"/>
          </a:p>
        </p:txBody>
      </p:sp>
    </p:spTree>
    <p:extLst>
      <p:ext uri="{BB962C8B-B14F-4D97-AF65-F5344CB8AC3E}">
        <p14:creationId xmlns:p14="http://schemas.microsoft.com/office/powerpoint/2010/main" val="4103767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24AE603D-5E3E-448A-B2ED-85D133CD27F5}" type="datetimeFigureOut">
              <a:rPr lang="nl-NL" smtClean="0"/>
              <a:t>27-3-2024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164D3A7-0625-4762-863E-C82D1C10BB6D}" type="slidenum">
              <a:rPr lang="nl-NL" smtClean="0"/>
              <a:t>‹nr.›</a:t>
            </a:fld>
            <a:endParaRPr lang="nl-NL"/>
          </a:p>
        </p:txBody>
      </p:sp>
    </p:spTree>
    <p:extLst>
      <p:ext uri="{BB962C8B-B14F-4D97-AF65-F5344CB8AC3E}">
        <p14:creationId xmlns:p14="http://schemas.microsoft.com/office/powerpoint/2010/main" val="1102684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nl-NL"/>
              <a:t>Klik om stijl te bewerken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24AE603D-5E3E-448A-B2ED-85D133CD27F5}" type="datetimeFigureOut">
              <a:rPr lang="nl-NL" smtClean="0"/>
              <a:t>27-3-2024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164D3A7-0625-4762-863E-C82D1C10BB6D}" type="slidenum">
              <a:rPr lang="nl-NL" smtClean="0"/>
              <a:t>‹nr.›</a:t>
            </a:fld>
            <a:endParaRPr lang="nl-NL"/>
          </a:p>
        </p:txBody>
      </p:sp>
    </p:spTree>
    <p:extLst>
      <p:ext uri="{BB962C8B-B14F-4D97-AF65-F5344CB8AC3E}">
        <p14:creationId xmlns:p14="http://schemas.microsoft.com/office/powerpoint/2010/main" val="3029422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24AE603D-5E3E-448A-B2ED-85D133CD27F5}" type="datetimeFigureOut">
              <a:rPr lang="nl-NL" smtClean="0"/>
              <a:t>27-3-2024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C164D3A7-0625-4762-863E-C82D1C10BB6D}" type="slidenum">
              <a:rPr lang="nl-NL" smtClean="0"/>
              <a:t>‹nr.›</a:t>
            </a:fld>
            <a:endParaRPr lang="nl-NL"/>
          </a:p>
        </p:txBody>
      </p:sp>
    </p:spTree>
    <p:extLst>
      <p:ext uri="{BB962C8B-B14F-4D97-AF65-F5344CB8AC3E}">
        <p14:creationId xmlns:p14="http://schemas.microsoft.com/office/powerpoint/2010/main" val="3511241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stijl te bewerken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24AE603D-5E3E-448A-B2ED-85D133CD27F5}" type="datetimeFigureOut">
              <a:rPr lang="nl-NL" smtClean="0"/>
              <a:t>27-3-2024</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C164D3A7-0625-4762-863E-C82D1C10BB6D}" type="slidenum">
              <a:rPr lang="nl-NL" smtClean="0"/>
              <a:t>‹nr.›</a:t>
            </a:fld>
            <a:endParaRPr lang="nl-NL"/>
          </a:p>
        </p:txBody>
      </p:sp>
    </p:spTree>
    <p:extLst>
      <p:ext uri="{BB962C8B-B14F-4D97-AF65-F5344CB8AC3E}">
        <p14:creationId xmlns:p14="http://schemas.microsoft.com/office/powerpoint/2010/main" val="4286588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24AE603D-5E3E-448A-B2ED-85D133CD27F5}" type="datetimeFigureOut">
              <a:rPr lang="nl-NL" smtClean="0"/>
              <a:t>27-3-2024</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C164D3A7-0625-4762-863E-C82D1C10BB6D}" type="slidenum">
              <a:rPr lang="nl-NL" smtClean="0"/>
              <a:t>‹nr.›</a:t>
            </a:fld>
            <a:endParaRPr lang="nl-NL"/>
          </a:p>
        </p:txBody>
      </p:sp>
    </p:spTree>
    <p:extLst>
      <p:ext uri="{BB962C8B-B14F-4D97-AF65-F5344CB8AC3E}">
        <p14:creationId xmlns:p14="http://schemas.microsoft.com/office/powerpoint/2010/main" val="1694060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AE603D-5E3E-448A-B2ED-85D133CD27F5}" type="datetimeFigureOut">
              <a:rPr lang="nl-NL" smtClean="0"/>
              <a:t>27-3-2024</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C164D3A7-0625-4762-863E-C82D1C10BB6D}" type="slidenum">
              <a:rPr lang="nl-NL" smtClean="0"/>
              <a:t>‹nr.›</a:t>
            </a:fld>
            <a:endParaRPr lang="nl-NL"/>
          </a:p>
        </p:txBody>
      </p:sp>
    </p:spTree>
    <p:extLst>
      <p:ext uri="{BB962C8B-B14F-4D97-AF65-F5344CB8AC3E}">
        <p14:creationId xmlns:p14="http://schemas.microsoft.com/office/powerpoint/2010/main" val="3481056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nl-NL"/>
              <a:t>Klik om stijl te bewerken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24AE603D-5E3E-448A-B2ED-85D133CD27F5}" type="datetimeFigureOut">
              <a:rPr lang="nl-NL" smtClean="0"/>
              <a:t>27-3-2024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C164D3A7-0625-4762-863E-C82D1C10BB6D}" type="slidenum">
              <a:rPr lang="nl-NL" smtClean="0"/>
              <a:t>‹nr.›</a:t>
            </a:fld>
            <a:endParaRPr lang="nl-NL"/>
          </a:p>
        </p:txBody>
      </p:sp>
    </p:spTree>
    <p:extLst>
      <p:ext uri="{BB962C8B-B14F-4D97-AF65-F5344CB8AC3E}">
        <p14:creationId xmlns:p14="http://schemas.microsoft.com/office/powerpoint/2010/main" val="3250726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nl-NL"/>
              <a:t>Klik om stijl te bewerken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24AE603D-5E3E-448A-B2ED-85D133CD27F5}" type="datetimeFigureOut">
              <a:rPr lang="nl-NL" smtClean="0"/>
              <a:t>27-3-2024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C164D3A7-0625-4762-863E-C82D1C10BB6D}" type="slidenum">
              <a:rPr lang="nl-NL" smtClean="0"/>
              <a:t>‹nr.›</a:t>
            </a:fld>
            <a:endParaRPr lang="nl-NL"/>
          </a:p>
        </p:txBody>
      </p:sp>
    </p:spTree>
    <p:extLst>
      <p:ext uri="{BB962C8B-B14F-4D97-AF65-F5344CB8AC3E}">
        <p14:creationId xmlns:p14="http://schemas.microsoft.com/office/powerpoint/2010/main" val="3816488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4AE603D-5E3E-448A-B2ED-85D133CD27F5}" type="datetimeFigureOut">
              <a:rPr lang="nl-NL" smtClean="0"/>
              <a:t>27-3-2024</a:t>
            </a:fld>
            <a:endParaRPr lang="nl-N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164D3A7-0625-4762-863E-C82D1C10BB6D}" type="slidenum">
              <a:rPr lang="nl-NL" smtClean="0"/>
              <a:t>‹nr.›</a:t>
            </a:fld>
            <a:endParaRPr lang="nl-NL"/>
          </a:p>
        </p:txBody>
      </p:sp>
    </p:spTree>
    <p:extLst>
      <p:ext uri="{BB962C8B-B14F-4D97-AF65-F5344CB8AC3E}">
        <p14:creationId xmlns:p14="http://schemas.microsoft.com/office/powerpoint/2010/main" val="1439366142"/>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hyperlink" Target="https://www.susag.nl/downloads/"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susag.nl/gezondheid-bodycheck/" TargetMode="External"/><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youtu.be/yPhdmseI-_Y"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hyperlink" Target="https://app.johan.nl/nl/susag/p#/" TargetMode="External"/><Relationship Id="rId7"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2.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hyperlink" Target="mailto:info@susag.nl"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www.susag.n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jpe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www.susag.nl/gbc/"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hyperlink" Target="https://bit.ly/2Npc3WF" TargetMode="External"/><Relationship Id="rId3" Type="http://schemas.openxmlformats.org/officeDocument/2006/relationships/image" Target="../media/image9.jpeg"/><Relationship Id="rId7"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2.png"/><Relationship Id="rId5" Type="http://schemas.openxmlformats.org/officeDocument/2006/relationships/image" Target="../media/image2.png"/><Relationship Id="rId10" Type="http://schemas.openxmlformats.org/officeDocument/2006/relationships/image" Target="../media/image11.png"/><Relationship Id="rId4" Type="http://schemas.openxmlformats.org/officeDocument/2006/relationships/image" Target="../media/image1.png"/><Relationship Id="rId9" Type="http://schemas.openxmlformats.org/officeDocument/2006/relationships/hyperlink" Target="https://bit.ly/3eslTTI"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www.mijnvakmijnontwikkeling.nl/"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507CE1-551A-4037-8772-5709E98AA05A}"/>
              </a:ext>
            </a:extLst>
          </p:cNvPr>
          <p:cNvSpPr>
            <a:spLocks noGrp="1"/>
          </p:cNvSpPr>
          <p:nvPr>
            <p:ph type="ctrTitle"/>
          </p:nvPr>
        </p:nvSpPr>
        <p:spPr>
          <a:xfrm>
            <a:off x="855515" y="2629543"/>
            <a:ext cx="10071536" cy="1058765"/>
          </a:xfrm>
        </p:spPr>
        <p:txBody>
          <a:bodyPr anchor="b">
            <a:noAutofit/>
          </a:bodyPr>
          <a:lstStyle/>
          <a:p>
            <a:pPr algn="l"/>
            <a:r>
              <a:rPr lang="nl-NL" b="1" dirty="0">
                <a:solidFill>
                  <a:schemeClr val="tx1">
                    <a:lumMod val="75000"/>
                    <a:lumOff val="25000"/>
                  </a:schemeClr>
                </a:solidFill>
                <a:latin typeface="Calibri" panose="020F0502020204030204" pitchFamily="34" charset="0"/>
                <a:cs typeface="Calibri" panose="020F0502020204030204" pitchFamily="34" charset="0"/>
              </a:rPr>
              <a:t>Toolbox </a:t>
            </a:r>
            <a:br>
              <a:rPr lang="nl-NL" b="1" dirty="0">
                <a:solidFill>
                  <a:schemeClr val="tx1">
                    <a:lumMod val="75000"/>
                    <a:lumOff val="25000"/>
                  </a:schemeClr>
                </a:solidFill>
                <a:latin typeface="Calibri" panose="020F0502020204030204" pitchFamily="34" charset="0"/>
                <a:cs typeface="Calibri" panose="020F0502020204030204" pitchFamily="34" charset="0"/>
              </a:rPr>
            </a:br>
            <a:r>
              <a:rPr lang="nl-NL" b="1" dirty="0">
                <a:solidFill>
                  <a:schemeClr val="tx1">
                    <a:lumMod val="75000"/>
                    <a:lumOff val="25000"/>
                  </a:schemeClr>
                </a:solidFill>
                <a:latin typeface="Calibri" panose="020F0502020204030204" pitchFamily="34" charset="0"/>
                <a:cs typeface="Calibri" panose="020F0502020204030204" pitchFamily="34" charset="0"/>
              </a:rPr>
              <a:t>Gezondheids- &amp; Bodycheck</a:t>
            </a:r>
          </a:p>
        </p:txBody>
      </p:sp>
      <p:pic>
        <p:nvPicPr>
          <p:cNvPr id="3" name="Afbeelding 4" descr="Afbeelding met tekst, teken, stoppen, tekening&#10;&#10;Beschrijving is gegenereerd met zeer hoge betrouwbaarheid">
            <a:extLst>
              <a:ext uri="{FF2B5EF4-FFF2-40B4-BE49-F238E27FC236}">
                <a16:creationId xmlns:a16="http://schemas.microsoft.com/office/drawing/2014/main" id="{5D33B6F7-4C5D-44AA-B144-C00E4A9EEFD8}"/>
              </a:ext>
            </a:extLst>
          </p:cNvPr>
          <p:cNvPicPr>
            <a:picLocks noChangeAspect="1"/>
          </p:cNvPicPr>
          <p:nvPr/>
        </p:nvPicPr>
        <p:blipFill>
          <a:blip r:embed="rId3"/>
          <a:stretch>
            <a:fillRect/>
          </a:stretch>
        </p:blipFill>
        <p:spPr>
          <a:xfrm>
            <a:off x="136414" y="5651455"/>
            <a:ext cx="1438202" cy="1132584"/>
          </a:xfrm>
          <a:prstGeom prst="rect">
            <a:avLst/>
          </a:prstGeom>
        </p:spPr>
      </p:pic>
      <p:pic>
        <p:nvPicPr>
          <p:cNvPr id="5" name="Afbeelding 5" descr="Afbeelding met tekst, voedsel&#10;&#10;Beschrijving is gegenereerd met zeer hoge betrouwbaarheid">
            <a:extLst>
              <a:ext uri="{FF2B5EF4-FFF2-40B4-BE49-F238E27FC236}">
                <a16:creationId xmlns:a16="http://schemas.microsoft.com/office/drawing/2014/main" id="{60BCE060-3B72-472E-B202-108DA52D8554}"/>
              </a:ext>
            </a:extLst>
          </p:cNvPr>
          <p:cNvPicPr>
            <a:picLocks noChangeAspect="1"/>
          </p:cNvPicPr>
          <p:nvPr/>
        </p:nvPicPr>
        <p:blipFill>
          <a:blip r:embed="rId4"/>
          <a:stretch>
            <a:fillRect/>
          </a:stretch>
        </p:blipFill>
        <p:spPr>
          <a:xfrm>
            <a:off x="7155450" y="5688364"/>
            <a:ext cx="1728596" cy="1058765"/>
          </a:xfrm>
          <a:prstGeom prst="rect">
            <a:avLst/>
          </a:prstGeom>
        </p:spPr>
      </p:pic>
      <p:pic>
        <p:nvPicPr>
          <p:cNvPr id="9" name="Afbeelding 8" descr="Afbeelding met Lettertype, Graphics, schermopname, ontwerp&#10;&#10;Automatisch gegenereerde beschrijving">
            <a:extLst>
              <a:ext uri="{FF2B5EF4-FFF2-40B4-BE49-F238E27FC236}">
                <a16:creationId xmlns:a16="http://schemas.microsoft.com/office/drawing/2014/main" id="{AC50E74B-C709-3F51-7394-8356F03479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34759" y="5688364"/>
            <a:ext cx="3998894" cy="1132584"/>
          </a:xfrm>
          <a:prstGeom prst="rect">
            <a:avLst/>
          </a:prstGeom>
        </p:spPr>
      </p:pic>
    </p:spTree>
    <p:extLst>
      <p:ext uri="{BB962C8B-B14F-4D97-AF65-F5344CB8AC3E}">
        <p14:creationId xmlns:p14="http://schemas.microsoft.com/office/powerpoint/2010/main" val="30433229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grayscale photo of black and white wooden sign">
            <a:extLst>
              <a:ext uri="{FF2B5EF4-FFF2-40B4-BE49-F238E27FC236}">
                <a16:creationId xmlns:a16="http://schemas.microsoft.com/office/drawing/2014/main" id="{D51EC8CF-F6E4-4E5C-BC9F-0043544163C1}"/>
              </a:ext>
            </a:extLst>
          </p:cNvPr>
          <p:cNvPicPr>
            <a:picLocks noChangeAspect="1" noChangeArrowheads="1"/>
          </p:cNvPicPr>
          <p:nvPr/>
        </p:nvPicPr>
        <p:blipFill>
          <a:blip r:embed="rId3">
            <a:alphaModFix amt="14000"/>
            <a:extLst>
              <a:ext uri="{28A0092B-C50C-407E-A947-70E740481C1C}">
                <a14:useLocalDpi xmlns:a14="http://schemas.microsoft.com/office/drawing/2010/main" val="0"/>
              </a:ext>
            </a:extLst>
          </a:blip>
          <a:srcRect/>
          <a:stretch>
            <a:fillRect/>
          </a:stretch>
        </p:blipFill>
        <p:spPr bwMode="auto">
          <a:xfrm>
            <a:off x="-713398" y="-33823"/>
            <a:ext cx="12191999" cy="8119871"/>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pic>
        <p:nvPicPr>
          <p:cNvPr id="6" name="Afbeelding 4" descr="Afbeelding met tekst, teken, stoppen, tekening&#10;&#10;Beschrijving is gegenereerd met zeer hoge betrouwbaarheid">
            <a:extLst>
              <a:ext uri="{FF2B5EF4-FFF2-40B4-BE49-F238E27FC236}">
                <a16:creationId xmlns:a16="http://schemas.microsoft.com/office/drawing/2014/main" id="{601C0196-ADB9-4FBB-9E98-59A8928AF195}"/>
              </a:ext>
            </a:extLst>
          </p:cNvPr>
          <p:cNvPicPr>
            <a:picLocks noChangeAspect="1"/>
          </p:cNvPicPr>
          <p:nvPr/>
        </p:nvPicPr>
        <p:blipFill>
          <a:blip r:embed="rId4"/>
          <a:stretch>
            <a:fillRect/>
          </a:stretch>
        </p:blipFill>
        <p:spPr>
          <a:xfrm>
            <a:off x="9636722" y="55416"/>
            <a:ext cx="989816" cy="780240"/>
          </a:xfrm>
          <a:prstGeom prst="rect">
            <a:avLst/>
          </a:prstGeom>
        </p:spPr>
      </p:pic>
      <p:pic>
        <p:nvPicPr>
          <p:cNvPr id="8" name="Afbeelding 5" descr="Afbeelding met tekst, voedsel&#10;&#10;Beschrijving is gegenereerd met zeer hoge betrouwbaarheid">
            <a:extLst>
              <a:ext uri="{FF2B5EF4-FFF2-40B4-BE49-F238E27FC236}">
                <a16:creationId xmlns:a16="http://schemas.microsoft.com/office/drawing/2014/main" id="{9E32C267-1E88-442E-90A6-65772FBC0AEE}"/>
              </a:ext>
            </a:extLst>
          </p:cNvPr>
          <p:cNvPicPr>
            <a:picLocks noChangeAspect="1"/>
          </p:cNvPicPr>
          <p:nvPr/>
        </p:nvPicPr>
        <p:blipFill>
          <a:blip r:embed="rId5"/>
          <a:stretch>
            <a:fillRect/>
          </a:stretch>
        </p:blipFill>
        <p:spPr>
          <a:xfrm>
            <a:off x="10972474" y="123818"/>
            <a:ext cx="1050431" cy="643437"/>
          </a:xfrm>
          <a:prstGeom prst="rect">
            <a:avLst/>
          </a:prstGeom>
        </p:spPr>
      </p:pic>
      <p:sp>
        <p:nvSpPr>
          <p:cNvPr id="10" name="Tijdelijke aanduiding voor inhoud 1">
            <a:extLst>
              <a:ext uri="{FF2B5EF4-FFF2-40B4-BE49-F238E27FC236}">
                <a16:creationId xmlns:a16="http://schemas.microsoft.com/office/drawing/2014/main" id="{853AB4F6-1F8F-423C-A2A3-ED16AB888DA3}"/>
              </a:ext>
            </a:extLst>
          </p:cNvPr>
          <p:cNvSpPr txBox="1">
            <a:spLocks/>
          </p:cNvSpPr>
          <p:nvPr/>
        </p:nvSpPr>
        <p:spPr>
          <a:xfrm>
            <a:off x="1165248" y="4026113"/>
            <a:ext cx="8912352" cy="16476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defTabSz="457200">
              <a:lnSpc>
                <a:spcPct val="100000"/>
              </a:lnSpc>
              <a:spcBef>
                <a:spcPts val="0"/>
              </a:spcBef>
              <a:defRPr/>
            </a:pPr>
            <a:r>
              <a:rPr lang="nl-NL" sz="2000" i="1" dirty="0">
                <a:solidFill>
                  <a:schemeClr val="tx1">
                    <a:lumMod val="75000"/>
                    <a:lumOff val="25000"/>
                  </a:schemeClr>
                </a:solidFill>
                <a:latin typeface="Calibri" panose="020F0502020204030204" pitchFamily="34" charset="0"/>
                <a:cs typeface="Calibri" panose="020F0502020204030204" pitchFamily="34" charset="0"/>
              </a:rPr>
              <a:t>De resultaten van de gezondheidscheck zijn </a:t>
            </a:r>
            <a:r>
              <a:rPr lang="nl-NL" sz="2000" b="1" i="1" u="sng" dirty="0">
                <a:solidFill>
                  <a:schemeClr val="tx1">
                    <a:lumMod val="75000"/>
                    <a:lumOff val="25000"/>
                  </a:schemeClr>
                </a:solidFill>
                <a:latin typeface="Calibri" panose="020F0502020204030204" pitchFamily="34" charset="0"/>
                <a:cs typeface="Calibri" panose="020F0502020204030204" pitchFamily="34" charset="0"/>
              </a:rPr>
              <a:t>anoniem</a:t>
            </a:r>
            <a:r>
              <a:rPr lang="nl-NL" sz="2000" i="1" dirty="0">
                <a:solidFill>
                  <a:schemeClr val="tx1">
                    <a:lumMod val="75000"/>
                    <a:lumOff val="25000"/>
                  </a:schemeClr>
                </a:solidFill>
                <a:latin typeface="Calibri" panose="020F0502020204030204" pitchFamily="34" charset="0"/>
                <a:cs typeface="Calibri" panose="020F0502020204030204" pitchFamily="34" charset="0"/>
              </a:rPr>
              <a:t>. En worden hierom </a:t>
            </a:r>
            <a:r>
              <a:rPr lang="nl-NL" sz="2000" b="1" i="1" u="sng" dirty="0">
                <a:solidFill>
                  <a:schemeClr val="tx1">
                    <a:lumMod val="75000"/>
                    <a:lumOff val="25000"/>
                  </a:schemeClr>
                </a:solidFill>
                <a:latin typeface="Calibri" panose="020F0502020204030204" pitchFamily="34" charset="0"/>
                <a:cs typeface="Calibri" panose="020F0502020204030204" pitchFamily="34" charset="0"/>
              </a:rPr>
              <a:t>nooit</a:t>
            </a:r>
            <a:r>
              <a:rPr lang="nl-NL" sz="2000" i="1" u="sng" dirty="0">
                <a:solidFill>
                  <a:schemeClr val="tx1">
                    <a:lumMod val="75000"/>
                    <a:lumOff val="25000"/>
                  </a:schemeClr>
                </a:solidFill>
                <a:latin typeface="Calibri" panose="020F0502020204030204" pitchFamily="34" charset="0"/>
                <a:cs typeface="Calibri" panose="020F0502020204030204" pitchFamily="34" charset="0"/>
              </a:rPr>
              <a:t> </a:t>
            </a:r>
            <a:r>
              <a:rPr lang="nl-NL" sz="2000" i="1" dirty="0">
                <a:solidFill>
                  <a:schemeClr val="tx1">
                    <a:lumMod val="75000"/>
                    <a:lumOff val="25000"/>
                  </a:schemeClr>
                </a:solidFill>
                <a:latin typeface="Calibri" panose="020F0502020204030204" pitchFamily="34" charset="0"/>
                <a:cs typeface="Calibri" panose="020F0502020204030204" pitchFamily="34" charset="0"/>
              </a:rPr>
              <a:t>gedeeld met jouw werkgever of een andere partij. Jij kunt zelf bepalen of je de resultaten wilt delen of niet. </a:t>
            </a:r>
          </a:p>
          <a:p>
            <a:pPr lvl="0" algn="l" defTabSz="457200">
              <a:lnSpc>
                <a:spcPct val="100000"/>
              </a:lnSpc>
              <a:spcBef>
                <a:spcPts val="0"/>
              </a:spcBef>
              <a:defRPr/>
            </a:pPr>
            <a:endParaRPr lang="nl-NL" sz="1800" dirty="0">
              <a:latin typeface="Calibri" panose="020F0502020204030204" pitchFamily="34" charset="0"/>
              <a:cs typeface="Calibri" panose="020F0502020204030204" pitchFamily="34" charset="0"/>
            </a:endParaRPr>
          </a:p>
        </p:txBody>
      </p:sp>
      <p:sp>
        <p:nvSpPr>
          <p:cNvPr id="11" name="Titel 1">
            <a:extLst>
              <a:ext uri="{FF2B5EF4-FFF2-40B4-BE49-F238E27FC236}">
                <a16:creationId xmlns:a16="http://schemas.microsoft.com/office/drawing/2014/main" id="{C2651565-BD29-47F7-9DF9-B2141C4355CB}"/>
              </a:ext>
            </a:extLst>
          </p:cNvPr>
          <p:cNvSpPr txBox="1">
            <a:spLocks/>
          </p:cNvSpPr>
          <p:nvPr/>
        </p:nvSpPr>
        <p:spPr>
          <a:xfrm>
            <a:off x="713399" y="99828"/>
            <a:ext cx="3585646" cy="3329172"/>
          </a:xfrm>
          <a:prstGeom prst="ellipse">
            <a:avLst/>
          </a:prstGeom>
          <a:solidFill>
            <a:schemeClr val="accent2">
              <a:lumMod val="50000"/>
            </a:schemeClr>
          </a:solidFill>
          <a:ln w="19050" cap="rnd" cmpd="sng" algn="ctr">
            <a:solidFill>
              <a:schemeClr val="accent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r" defTabSz="457200" rtl="0" eaLnBrk="1" latinLnBrk="0" hangingPunct="1">
              <a:spcBef>
                <a:spcPct val="0"/>
              </a:spcBef>
              <a:buNone/>
              <a:defRPr sz="5400" kern="1200">
                <a:solidFill>
                  <a:schemeClr val="accen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2800" b="1" u="sng" dirty="0">
                <a:solidFill>
                  <a:schemeClr val="bg1"/>
                </a:solidFill>
                <a:latin typeface="Calibri" panose="020F0502020204030204" pitchFamily="34" charset="0"/>
                <a:cs typeface="Calibri" panose="020F0502020204030204" pitchFamily="34" charset="0"/>
              </a:rPr>
              <a:t>Jouw privacy</a:t>
            </a:r>
            <a:endParaRPr lang="en-US" sz="2800" b="1" dirty="0">
              <a:solidFill>
                <a:srgbClr val="FFFFFF"/>
              </a:solidFill>
              <a:latin typeface="Calibri" panose="020F0502020204030204" pitchFamily="34" charset="0"/>
              <a:cs typeface="Calibri" panose="020F0502020204030204" pitchFamily="34" charset="0"/>
            </a:endParaRPr>
          </a:p>
        </p:txBody>
      </p:sp>
      <p:pic>
        <p:nvPicPr>
          <p:cNvPr id="2" name="Afbeelding 1" descr="Afbeelding met Lettertype, Graphics, schermopname, ontwerp&#10;&#10;Automatisch gegenereerde beschrijving">
            <a:extLst>
              <a:ext uri="{FF2B5EF4-FFF2-40B4-BE49-F238E27FC236}">
                <a16:creationId xmlns:a16="http://schemas.microsoft.com/office/drawing/2014/main" id="{0598D8C9-BAA8-79E0-A63F-19D29385E0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6115469"/>
            <a:ext cx="2378617" cy="673682"/>
          </a:xfrm>
          <a:prstGeom prst="rect">
            <a:avLst/>
          </a:prstGeom>
        </p:spPr>
      </p:pic>
    </p:spTree>
    <p:extLst>
      <p:ext uri="{BB962C8B-B14F-4D97-AF65-F5344CB8AC3E}">
        <p14:creationId xmlns:p14="http://schemas.microsoft.com/office/powerpoint/2010/main" val="4256107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jdelijke aanduiding voor inhoud 1">
            <a:extLst>
              <a:ext uri="{FF2B5EF4-FFF2-40B4-BE49-F238E27FC236}">
                <a16:creationId xmlns:a16="http://schemas.microsoft.com/office/drawing/2014/main" id="{A46EA40A-2A82-4121-9930-393C93804F22}"/>
              </a:ext>
            </a:extLst>
          </p:cNvPr>
          <p:cNvSpPr txBox="1">
            <a:spLocks/>
          </p:cNvSpPr>
          <p:nvPr/>
        </p:nvSpPr>
        <p:spPr>
          <a:xfrm>
            <a:off x="4498601" y="1170014"/>
            <a:ext cx="5138121" cy="51580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50000"/>
              </a:lnSpc>
              <a:buFont typeface="Arial" panose="020B0604020202020204" pitchFamily="34" charset="0"/>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Een update van jouw gezondheid, spierkracht, gehoor, zicht, vitaliteit etc.  </a:t>
            </a:r>
          </a:p>
          <a:p>
            <a:pPr marL="285750" indent="-285750" algn="l">
              <a:lnSpc>
                <a:spcPct val="150000"/>
              </a:lnSpc>
              <a:buFont typeface="Arial" panose="020B0604020202020204" pitchFamily="34" charset="0"/>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Hulp bij eventuele lichamelijke-, psychische- maar bijvoorbeeld ook </a:t>
            </a:r>
            <a:r>
              <a:rPr lang="nl-NL" sz="1800" b="1" dirty="0">
                <a:solidFill>
                  <a:schemeClr val="tx1">
                    <a:lumMod val="75000"/>
                    <a:lumOff val="25000"/>
                  </a:schemeClr>
                </a:solidFill>
                <a:latin typeface="Calibri" panose="020F0502020204030204" pitchFamily="34" charset="0"/>
                <a:cs typeface="Calibri" panose="020F0502020204030204" pitchFamily="34" charset="0"/>
              </a:rPr>
              <a:t>leefstijl</a:t>
            </a:r>
            <a:r>
              <a:rPr lang="nl-NL" sz="1800" dirty="0">
                <a:solidFill>
                  <a:schemeClr val="tx1">
                    <a:lumMod val="75000"/>
                    <a:lumOff val="25000"/>
                  </a:schemeClr>
                </a:solidFill>
                <a:latin typeface="Calibri" panose="020F0502020204030204" pitchFamily="34" charset="0"/>
                <a:cs typeface="Calibri" panose="020F0502020204030204" pitchFamily="34" charset="0"/>
              </a:rPr>
              <a:t>klachten.</a:t>
            </a:r>
          </a:p>
          <a:p>
            <a:pPr marL="285750" indent="-285750" algn="l">
              <a:lnSpc>
                <a:spcPct val="150000"/>
              </a:lnSpc>
              <a:buFont typeface="Arial" panose="020B0604020202020204" pitchFamily="34" charset="0"/>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Een complete gezondheidscheck uitgevoerd door medisch specialisten.</a:t>
            </a:r>
          </a:p>
          <a:p>
            <a:pPr marL="285750" indent="-285750" algn="l">
              <a:lnSpc>
                <a:spcPct val="150000"/>
              </a:lnSpc>
              <a:buFont typeface="Arial" panose="020B0604020202020204" pitchFamily="34" charset="0"/>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Veilig, anoniem en duurt maximaal een uur.</a:t>
            </a:r>
          </a:p>
          <a:p>
            <a:pPr marL="285750" indent="-285750" algn="l">
              <a:lnSpc>
                <a:spcPct val="150000"/>
              </a:lnSpc>
              <a:buFont typeface="Arial" panose="020B0604020202020204" pitchFamily="34" charset="0"/>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Gezond en vitaal worden en blijven, ook na het werk! </a:t>
            </a:r>
          </a:p>
          <a:p>
            <a:pPr algn="l">
              <a:lnSpc>
                <a:spcPct val="150000"/>
              </a:lnSpc>
            </a:pPr>
            <a:endParaRPr lang="en-US" sz="1300" dirty="0">
              <a:latin typeface="Calibri" panose="020F0502020204030204" pitchFamily="34" charset="0"/>
              <a:cs typeface="Calibri" panose="020F0502020204030204" pitchFamily="34" charset="0"/>
            </a:endParaRPr>
          </a:p>
        </p:txBody>
      </p:sp>
      <p:pic>
        <p:nvPicPr>
          <p:cNvPr id="6" name="Afbeelding 4" descr="Afbeelding met tekst, teken, stoppen, tekening&#10;&#10;Beschrijving is gegenereerd met zeer hoge betrouwbaarheid">
            <a:extLst>
              <a:ext uri="{FF2B5EF4-FFF2-40B4-BE49-F238E27FC236}">
                <a16:creationId xmlns:a16="http://schemas.microsoft.com/office/drawing/2014/main" id="{601C0196-ADB9-4FBB-9E98-59A8928AF195}"/>
              </a:ext>
            </a:extLst>
          </p:cNvPr>
          <p:cNvPicPr>
            <a:picLocks noChangeAspect="1"/>
          </p:cNvPicPr>
          <p:nvPr/>
        </p:nvPicPr>
        <p:blipFill>
          <a:blip r:embed="rId3"/>
          <a:stretch>
            <a:fillRect/>
          </a:stretch>
        </p:blipFill>
        <p:spPr>
          <a:xfrm>
            <a:off x="9636722" y="55416"/>
            <a:ext cx="989816" cy="780240"/>
          </a:xfrm>
          <a:prstGeom prst="rect">
            <a:avLst/>
          </a:prstGeom>
        </p:spPr>
      </p:pic>
      <p:pic>
        <p:nvPicPr>
          <p:cNvPr id="8" name="Afbeelding 5" descr="Afbeelding met tekst, voedsel&#10;&#10;Beschrijving is gegenereerd met zeer hoge betrouwbaarheid">
            <a:extLst>
              <a:ext uri="{FF2B5EF4-FFF2-40B4-BE49-F238E27FC236}">
                <a16:creationId xmlns:a16="http://schemas.microsoft.com/office/drawing/2014/main" id="{9E32C267-1E88-442E-90A6-65772FBC0AEE}"/>
              </a:ext>
            </a:extLst>
          </p:cNvPr>
          <p:cNvPicPr>
            <a:picLocks noChangeAspect="1"/>
          </p:cNvPicPr>
          <p:nvPr/>
        </p:nvPicPr>
        <p:blipFill>
          <a:blip r:embed="rId4"/>
          <a:stretch>
            <a:fillRect/>
          </a:stretch>
        </p:blipFill>
        <p:spPr>
          <a:xfrm>
            <a:off x="10972474" y="123818"/>
            <a:ext cx="1050431" cy="643437"/>
          </a:xfrm>
          <a:prstGeom prst="rect">
            <a:avLst/>
          </a:prstGeom>
        </p:spPr>
      </p:pic>
      <p:sp>
        <p:nvSpPr>
          <p:cNvPr id="3" name="Tekstvak 2">
            <a:extLst>
              <a:ext uri="{FF2B5EF4-FFF2-40B4-BE49-F238E27FC236}">
                <a16:creationId xmlns:a16="http://schemas.microsoft.com/office/drawing/2014/main" id="{8B4C1FBA-F75A-439D-8E1D-E1F49974FDCB}"/>
              </a:ext>
            </a:extLst>
          </p:cNvPr>
          <p:cNvSpPr txBox="1"/>
          <p:nvPr/>
        </p:nvSpPr>
        <p:spPr>
          <a:xfrm>
            <a:off x="6973677" y="1737130"/>
            <a:ext cx="184731" cy="369332"/>
          </a:xfrm>
          <a:prstGeom prst="rect">
            <a:avLst/>
          </a:prstGeom>
          <a:noFill/>
        </p:spPr>
        <p:txBody>
          <a:bodyPr wrap="none" rtlCol="0">
            <a:spAutoFit/>
          </a:bodyPr>
          <a:lstStyle/>
          <a:p>
            <a:endParaRPr lang="nl-NL" dirty="0"/>
          </a:p>
        </p:txBody>
      </p:sp>
      <p:sp>
        <p:nvSpPr>
          <p:cNvPr id="10" name="Titel 1">
            <a:extLst>
              <a:ext uri="{FF2B5EF4-FFF2-40B4-BE49-F238E27FC236}">
                <a16:creationId xmlns:a16="http://schemas.microsoft.com/office/drawing/2014/main" id="{182EFFED-7FEA-4111-AB8B-FBEFF4CF9DC7}"/>
              </a:ext>
            </a:extLst>
          </p:cNvPr>
          <p:cNvSpPr txBox="1">
            <a:spLocks/>
          </p:cNvSpPr>
          <p:nvPr/>
        </p:nvSpPr>
        <p:spPr>
          <a:xfrm>
            <a:off x="713399" y="99828"/>
            <a:ext cx="3585646" cy="3329172"/>
          </a:xfrm>
          <a:prstGeom prst="ellipse">
            <a:avLst/>
          </a:prstGeom>
          <a:solidFill>
            <a:schemeClr val="accent2">
              <a:lumMod val="50000"/>
            </a:schemeClr>
          </a:solidFill>
          <a:ln w="19050" cap="rnd" cmpd="sng" algn="ctr">
            <a:solidFill>
              <a:schemeClr val="accent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r" defTabSz="457200" rtl="0" eaLnBrk="1" latinLnBrk="0" hangingPunct="1">
              <a:spcBef>
                <a:spcPct val="0"/>
              </a:spcBef>
              <a:buNone/>
              <a:defRPr sz="5400" kern="1200">
                <a:solidFill>
                  <a:schemeClr val="accen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2800" b="1" u="sng" dirty="0">
                <a:solidFill>
                  <a:schemeClr val="bg1"/>
                </a:solidFill>
                <a:latin typeface="Calibri" panose="020F0502020204030204" pitchFamily="34" charset="0"/>
                <a:cs typeface="Calibri" panose="020F0502020204030204" pitchFamily="34" charset="0"/>
              </a:rPr>
              <a:t>Wat </a:t>
            </a:r>
            <a:r>
              <a:rPr lang="en-US" sz="2800" b="1" dirty="0">
                <a:solidFill>
                  <a:schemeClr val="bg1"/>
                </a:solidFill>
                <a:latin typeface="Calibri" panose="020F0502020204030204" pitchFamily="34" charset="0"/>
                <a:cs typeface="Calibri" panose="020F0502020204030204" pitchFamily="34" charset="0"/>
              </a:rPr>
              <a:t>levert de GBC jou op?</a:t>
            </a:r>
            <a:endParaRPr lang="en-US" sz="2800" b="1" dirty="0">
              <a:solidFill>
                <a:srgbClr val="FFFFFF"/>
              </a:solidFill>
              <a:latin typeface="Calibri" panose="020F0502020204030204" pitchFamily="34" charset="0"/>
              <a:cs typeface="Calibri" panose="020F0502020204030204" pitchFamily="34" charset="0"/>
            </a:endParaRPr>
          </a:p>
        </p:txBody>
      </p:sp>
      <p:pic>
        <p:nvPicPr>
          <p:cNvPr id="2" name="Afbeelding 1" descr="Afbeelding met Lettertype, Graphics, schermopname, ontwerp&#10;&#10;Automatisch gegenereerde beschrijving">
            <a:extLst>
              <a:ext uri="{FF2B5EF4-FFF2-40B4-BE49-F238E27FC236}">
                <a16:creationId xmlns:a16="http://schemas.microsoft.com/office/drawing/2014/main" id="{7275FC1E-9C1B-D5C2-897B-5CF043095E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15469"/>
            <a:ext cx="2378617" cy="673682"/>
          </a:xfrm>
          <a:prstGeom prst="rect">
            <a:avLst/>
          </a:prstGeom>
        </p:spPr>
      </p:pic>
    </p:spTree>
    <p:extLst>
      <p:ext uri="{BB962C8B-B14F-4D97-AF65-F5344CB8AC3E}">
        <p14:creationId xmlns:p14="http://schemas.microsoft.com/office/powerpoint/2010/main" val="263043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jdelijke aanduiding voor inhoud 1">
            <a:extLst>
              <a:ext uri="{FF2B5EF4-FFF2-40B4-BE49-F238E27FC236}">
                <a16:creationId xmlns:a16="http://schemas.microsoft.com/office/drawing/2014/main" id="{A46EA40A-2A82-4121-9930-393C93804F22}"/>
              </a:ext>
            </a:extLst>
          </p:cNvPr>
          <p:cNvSpPr txBox="1">
            <a:spLocks/>
          </p:cNvSpPr>
          <p:nvPr/>
        </p:nvSpPr>
        <p:spPr>
          <a:xfrm>
            <a:off x="4378364" y="322018"/>
            <a:ext cx="5841402" cy="62139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nl-NL" sz="1800" b="1" dirty="0">
                <a:latin typeface="Calibri" panose="020F0502020204030204" pitchFamily="34" charset="0"/>
                <a:cs typeface="Calibri" panose="020F0502020204030204" pitchFamily="34" charset="0"/>
              </a:rPr>
              <a:t>Gezondheidsrisico’s</a:t>
            </a:r>
            <a:r>
              <a:rPr lang="nl-NL" sz="1800" b="1" dirty="0">
                <a:solidFill>
                  <a:schemeClr val="tx1">
                    <a:lumMod val="75000"/>
                    <a:lumOff val="25000"/>
                  </a:schemeClr>
                </a:solidFill>
                <a:latin typeface="Calibri" panose="020F0502020204030204" pitchFamily="34" charset="0"/>
                <a:cs typeface="Calibri" panose="020F0502020204030204" pitchFamily="34" charset="0"/>
              </a:rPr>
              <a:t> uit de bedrijfstak</a:t>
            </a:r>
          </a:p>
          <a:p>
            <a:pPr algn="l">
              <a:lnSpc>
                <a:spcPct val="100000"/>
              </a:lnSpc>
            </a:pPr>
            <a:endParaRPr lang="nl-NL" sz="1800" b="1" dirty="0">
              <a:solidFill>
                <a:schemeClr val="tx1">
                  <a:lumMod val="75000"/>
                  <a:lumOff val="25000"/>
                </a:schemeClr>
              </a:solidFill>
              <a:latin typeface="Calibri" panose="020F0502020204030204" pitchFamily="34" charset="0"/>
              <a:cs typeface="Calibri" panose="020F0502020204030204" pitchFamily="34" charset="0"/>
            </a:endParaRPr>
          </a:p>
          <a:p>
            <a:pPr marL="285750" indent="-285750" algn="l">
              <a:lnSpc>
                <a:spcPct val="100000"/>
              </a:lnSpc>
              <a:buFont typeface="Arial" panose="020B0604020202020204" pitchFamily="34" charset="0"/>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Lichamelijke klachten (pijn bij houding- en beweging)</a:t>
            </a:r>
          </a:p>
          <a:p>
            <a:pPr marL="285750" indent="-285750" algn="l">
              <a:lnSpc>
                <a:spcPct val="100000"/>
              </a:lnSpc>
              <a:buFont typeface="Arial" panose="020B0604020202020204" pitchFamily="34" charset="0"/>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Slapeloosheid </a:t>
            </a:r>
          </a:p>
          <a:p>
            <a:pPr marL="285750" indent="-285750" algn="l">
              <a:lnSpc>
                <a:spcPct val="100000"/>
              </a:lnSpc>
              <a:buFont typeface="Arial" panose="020B0604020202020204" pitchFamily="34" charset="0"/>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Ongezonde leefstijl</a:t>
            </a:r>
          </a:p>
          <a:p>
            <a:pPr marL="742950" lvl="1" indent="-285750" algn="l">
              <a:lnSpc>
                <a:spcPct val="100000"/>
              </a:lnSpc>
              <a:buFont typeface="Arial" panose="020B0604020202020204" pitchFamily="34" charset="0"/>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Verminderde longinhoud door bijvoorbeeld roken</a:t>
            </a:r>
          </a:p>
          <a:p>
            <a:pPr marL="742950" lvl="1" indent="-285750" algn="l">
              <a:lnSpc>
                <a:spcPct val="100000"/>
              </a:lnSpc>
              <a:buFont typeface="Arial" panose="020B0604020202020204" pitchFamily="34" charset="0"/>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Te veel alcohol</a:t>
            </a:r>
          </a:p>
          <a:p>
            <a:pPr marL="742950" lvl="1" indent="-285750" algn="l">
              <a:lnSpc>
                <a:spcPct val="100000"/>
              </a:lnSpc>
              <a:buFont typeface="Arial" panose="020B0604020202020204" pitchFamily="34" charset="0"/>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Eet niet gevarieerd genoeg </a:t>
            </a:r>
          </a:p>
          <a:p>
            <a:pPr marL="742950" lvl="1" indent="-285750" algn="l">
              <a:lnSpc>
                <a:spcPct val="100000"/>
              </a:lnSpc>
              <a:buFont typeface="Arial" panose="020B0604020202020204" pitchFamily="34" charset="0"/>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Overgewicht en obesitas </a:t>
            </a:r>
          </a:p>
          <a:p>
            <a:pPr algn="l">
              <a:lnSpc>
                <a:spcPct val="100000"/>
              </a:lnSpc>
            </a:pPr>
            <a:r>
              <a:rPr lang="nl-NL" sz="1800" dirty="0">
                <a:solidFill>
                  <a:schemeClr val="tx1">
                    <a:lumMod val="75000"/>
                    <a:lumOff val="25000"/>
                  </a:schemeClr>
                </a:solidFill>
                <a:latin typeface="Calibri" panose="020F0502020204030204" pitchFamily="34" charset="0"/>
                <a:cs typeface="Calibri" panose="020F0502020204030204" pitchFamily="34" charset="0"/>
              </a:rPr>
              <a:t>• Verhoogd risico op hart- en vaatziekten </a:t>
            </a:r>
          </a:p>
          <a:p>
            <a:pPr algn="l">
              <a:lnSpc>
                <a:spcPct val="100000"/>
              </a:lnSpc>
            </a:pPr>
            <a:br>
              <a:rPr lang="nl-NL" sz="1800" dirty="0">
                <a:solidFill>
                  <a:schemeClr val="tx1">
                    <a:lumMod val="75000"/>
                    <a:lumOff val="25000"/>
                  </a:schemeClr>
                </a:solidFill>
                <a:latin typeface="Calibri" panose="020F0502020204030204" pitchFamily="34" charset="0"/>
                <a:cs typeface="Calibri" panose="020F0502020204030204" pitchFamily="34" charset="0"/>
              </a:rPr>
            </a:br>
            <a:endParaRPr lang="nl-NL" sz="1800" dirty="0">
              <a:solidFill>
                <a:schemeClr val="tx1">
                  <a:lumMod val="75000"/>
                  <a:lumOff val="25000"/>
                </a:schemeClr>
              </a:solidFill>
              <a:latin typeface="Calibri" panose="020F0502020204030204" pitchFamily="34" charset="0"/>
              <a:cs typeface="Calibri" panose="020F0502020204030204" pitchFamily="34" charset="0"/>
            </a:endParaRPr>
          </a:p>
          <a:p>
            <a:pPr algn="l">
              <a:lnSpc>
                <a:spcPct val="100000"/>
              </a:lnSpc>
            </a:pPr>
            <a:r>
              <a:rPr lang="nl-NL" sz="1800" dirty="0">
                <a:solidFill>
                  <a:schemeClr val="tx1">
                    <a:lumMod val="75000"/>
                    <a:lumOff val="25000"/>
                  </a:schemeClr>
                </a:solidFill>
                <a:latin typeface="Calibri" panose="020F0502020204030204" pitchFamily="34" charset="0"/>
                <a:cs typeface="Calibri" panose="020F0502020204030204" pitchFamily="34" charset="0"/>
              </a:rPr>
              <a:t>Bekijk </a:t>
            </a:r>
            <a:r>
              <a:rPr lang="nl-NL" sz="1800" dirty="0">
                <a:solidFill>
                  <a:schemeClr val="tx1">
                    <a:lumMod val="75000"/>
                    <a:lumOff val="25000"/>
                  </a:schemeClr>
                </a:solidFill>
                <a:latin typeface="Calibri" panose="020F0502020204030204" pitchFamily="34" charset="0"/>
                <a:cs typeface="Calibri" panose="020F0502020204030204" pitchFamily="34" charset="0"/>
                <a:hlinkClick r:id="rId3"/>
              </a:rPr>
              <a:t>hier</a:t>
            </a:r>
            <a:r>
              <a:rPr lang="nl-NL" sz="1800" dirty="0">
                <a:solidFill>
                  <a:schemeClr val="tx1">
                    <a:lumMod val="75000"/>
                    <a:lumOff val="25000"/>
                  </a:schemeClr>
                </a:solidFill>
                <a:latin typeface="Calibri" panose="020F0502020204030204" pitchFamily="34" charset="0"/>
                <a:cs typeface="Calibri" panose="020F0502020204030204" pitchFamily="34" charset="0"/>
              </a:rPr>
              <a:t> de resultaten van eerdere </a:t>
            </a:r>
            <a:r>
              <a:rPr lang="nl-NL" sz="1800" dirty="0" err="1">
                <a:solidFill>
                  <a:schemeClr val="tx1">
                    <a:lumMod val="75000"/>
                    <a:lumOff val="25000"/>
                  </a:schemeClr>
                </a:solidFill>
                <a:latin typeface="Calibri" panose="020F0502020204030204" pitchFamily="34" charset="0"/>
                <a:cs typeface="Calibri" panose="020F0502020204030204" pitchFamily="34" charset="0"/>
              </a:rPr>
              <a:t>GBC’s</a:t>
            </a:r>
            <a:r>
              <a:rPr lang="nl-NL" sz="1800" dirty="0">
                <a:solidFill>
                  <a:schemeClr val="tx1">
                    <a:lumMod val="75000"/>
                    <a:lumOff val="25000"/>
                  </a:schemeClr>
                </a:solidFill>
                <a:latin typeface="Calibri" panose="020F0502020204030204" pitchFamily="34" charset="0"/>
                <a:cs typeface="Calibri" panose="020F0502020204030204" pitchFamily="34" charset="0"/>
              </a:rPr>
              <a:t> en aanbevelingen over wat jullie kunnen doen om jouw gezondheid te verbeteren!</a:t>
            </a:r>
          </a:p>
        </p:txBody>
      </p:sp>
      <p:pic>
        <p:nvPicPr>
          <p:cNvPr id="6" name="Afbeelding 4" descr="Afbeelding met tekst, teken, stoppen, tekening&#10;&#10;Beschrijving is gegenereerd met zeer hoge betrouwbaarheid">
            <a:extLst>
              <a:ext uri="{FF2B5EF4-FFF2-40B4-BE49-F238E27FC236}">
                <a16:creationId xmlns:a16="http://schemas.microsoft.com/office/drawing/2014/main" id="{601C0196-ADB9-4FBB-9E98-59A8928AF195}"/>
              </a:ext>
            </a:extLst>
          </p:cNvPr>
          <p:cNvPicPr>
            <a:picLocks noChangeAspect="1"/>
          </p:cNvPicPr>
          <p:nvPr/>
        </p:nvPicPr>
        <p:blipFill>
          <a:blip r:embed="rId4"/>
          <a:stretch>
            <a:fillRect/>
          </a:stretch>
        </p:blipFill>
        <p:spPr>
          <a:xfrm>
            <a:off x="9636722" y="55416"/>
            <a:ext cx="989816" cy="780240"/>
          </a:xfrm>
          <a:prstGeom prst="rect">
            <a:avLst/>
          </a:prstGeom>
        </p:spPr>
      </p:pic>
      <p:pic>
        <p:nvPicPr>
          <p:cNvPr id="8" name="Afbeelding 5" descr="Afbeelding met tekst, voedsel&#10;&#10;Beschrijving is gegenereerd met zeer hoge betrouwbaarheid">
            <a:extLst>
              <a:ext uri="{FF2B5EF4-FFF2-40B4-BE49-F238E27FC236}">
                <a16:creationId xmlns:a16="http://schemas.microsoft.com/office/drawing/2014/main" id="{9E32C267-1E88-442E-90A6-65772FBC0AEE}"/>
              </a:ext>
            </a:extLst>
          </p:cNvPr>
          <p:cNvPicPr>
            <a:picLocks noChangeAspect="1"/>
          </p:cNvPicPr>
          <p:nvPr/>
        </p:nvPicPr>
        <p:blipFill>
          <a:blip r:embed="rId5"/>
          <a:stretch>
            <a:fillRect/>
          </a:stretch>
        </p:blipFill>
        <p:spPr>
          <a:xfrm>
            <a:off x="10972474" y="123818"/>
            <a:ext cx="1050431" cy="643437"/>
          </a:xfrm>
          <a:prstGeom prst="rect">
            <a:avLst/>
          </a:prstGeom>
        </p:spPr>
      </p:pic>
      <p:sp>
        <p:nvSpPr>
          <p:cNvPr id="10" name="Titel 1">
            <a:extLst>
              <a:ext uri="{FF2B5EF4-FFF2-40B4-BE49-F238E27FC236}">
                <a16:creationId xmlns:a16="http://schemas.microsoft.com/office/drawing/2014/main" id="{05DE1CCF-B7CD-4395-A071-7485D98EFBDF}"/>
              </a:ext>
            </a:extLst>
          </p:cNvPr>
          <p:cNvSpPr txBox="1">
            <a:spLocks/>
          </p:cNvSpPr>
          <p:nvPr/>
        </p:nvSpPr>
        <p:spPr>
          <a:xfrm>
            <a:off x="713399" y="99828"/>
            <a:ext cx="3585646" cy="3329172"/>
          </a:xfrm>
          <a:prstGeom prst="ellipse">
            <a:avLst/>
          </a:prstGeom>
          <a:solidFill>
            <a:schemeClr val="accent2">
              <a:lumMod val="50000"/>
            </a:schemeClr>
          </a:solidFill>
          <a:ln w="19050" cap="rnd" cmpd="sng" algn="ctr">
            <a:solidFill>
              <a:schemeClr val="accent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r" defTabSz="457200" rtl="0" eaLnBrk="1" latinLnBrk="0" hangingPunct="1">
              <a:spcBef>
                <a:spcPct val="0"/>
              </a:spcBef>
              <a:buNone/>
              <a:defRPr sz="5400" kern="1200">
                <a:solidFill>
                  <a:schemeClr val="accen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2800" b="1" u="sng" dirty="0" err="1">
                <a:solidFill>
                  <a:schemeClr val="bg1"/>
                </a:solidFill>
                <a:latin typeface="Calibri" panose="020F0502020204030204" pitchFamily="34" charset="0"/>
                <a:cs typeface="Calibri" panose="020F0502020204030204" pitchFamily="34" charset="0"/>
              </a:rPr>
              <a:t>Resultaten</a:t>
            </a:r>
            <a:br>
              <a:rPr lang="en-US" sz="2800" b="1" u="sng" dirty="0">
                <a:solidFill>
                  <a:schemeClr val="bg1"/>
                </a:solidFill>
                <a:latin typeface="Calibri" panose="020F0502020204030204" pitchFamily="34" charset="0"/>
                <a:cs typeface="Calibri" panose="020F0502020204030204" pitchFamily="34" charset="0"/>
              </a:rPr>
            </a:br>
            <a:r>
              <a:rPr lang="en-US" sz="2800" b="1" u="sng" dirty="0">
                <a:solidFill>
                  <a:schemeClr val="bg1"/>
                </a:solidFill>
                <a:latin typeface="Calibri" panose="020F0502020204030204" pitchFamily="34" charset="0"/>
                <a:cs typeface="Calibri" panose="020F0502020204030204" pitchFamily="34" charset="0"/>
              </a:rPr>
              <a:t>GBC</a:t>
            </a:r>
            <a:endParaRPr lang="en-US" sz="2800" b="1" u="sng" dirty="0">
              <a:solidFill>
                <a:srgbClr val="FFFFFF"/>
              </a:solidFill>
              <a:latin typeface="Calibri" panose="020F0502020204030204" pitchFamily="34" charset="0"/>
              <a:cs typeface="Calibri" panose="020F0502020204030204" pitchFamily="34" charset="0"/>
            </a:endParaRPr>
          </a:p>
        </p:txBody>
      </p:sp>
      <p:pic>
        <p:nvPicPr>
          <p:cNvPr id="2" name="Afbeelding 1" descr="Afbeelding met Lettertype, Graphics, schermopname, ontwerp&#10;&#10;Automatisch gegenereerde beschrijving">
            <a:extLst>
              <a:ext uri="{FF2B5EF4-FFF2-40B4-BE49-F238E27FC236}">
                <a16:creationId xmlns:a16="http://schemas.microsoft.com/office/drawing/2014/main" id="{FAAC7A7F-930F-E143-87DD-254629BC6F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6115469"/>
            <a:ext cx="2378617" cy="673682"/>
          </a:xfrm>
          <a:prstGeom prst="rect">
            <a:avLst/>
          </a:prstGeom>
        </p:spPr>
      </p:pic>
    </p:spTree>
    <p:extLst>
      <p:ext uri="{BB962C8B-B14F-4D97-AF65-F5344CB8AC3E}">
        <p14:creationId xmlns:p14="http://schemas.microsoft.com/office/powerpoint/2010/main" val="237552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jdelijke aanduiding voor inhoud 1">
            <a:extLst>
              <a:ext uri="{FF2B5EF4-FFF2-40B4-BE49-F238E27FC236}">
                <a16:creationId xmlns:a16="http://schemas.microsoft.com/office/drawing/2014/main" id="{A46EA40A-2A82-4121-9930-393C93804F22}"/>
              </a:ext>
            </a:extLst>
          </p:cNvPr>
          <p:cNvSpPr txBox="1">
            <a:spLocks/>
          </p:cNvSpPr>
          <p:nvPr/>
        </p:nvSpPr>
        <p:spPr>
          <a:xfrm>
            <a:off x="957430" y="767255"/>
            <a:ext cx="8842785" cy="530849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r>
              <a:rPr lang="nl-NL" sz="1800" dirty="0">
                <a:solidFill>
                  <a:schemeClr val="tx1">
                    <a:lumMod val="75000"/>
                    <a:lumOff val="25000"/>
                  </a:schemeClr>
                </a:solidFill>
                <a:latin typeface="Calibri" panose="020F0502020204030204" pitchFamily="34" charset="0"/>
                <a:cs typeface="Calibri" panose="020F0502020204030204" pitchFamily="34" charset="0"/>
              </a:rPr>
              <a:t>Bekijk </a:t>
            </a:r>
            <a:r>
              <a:rPr lang="nl-NL" sz="1800" dirty="0">
                <a:solidFill>
                  <a:schemeClr val="tx1">
                    <a:lumMod val="75000"/>
                    <a:lumOff val="25000"/>
                  </a:schemeClr>
                </a:solidFill>
                <a:latin typeface="Calibri" panose="020F0502020204030204" pitchFamily="34" charset="0"/>
                <a:cs typeface="Calibri" panose="020F0502020204030204" pitchFamily="34" charset="0"/>
                <a:hlinkClick r:id="rId3"/>
              </a:rPr>
              <a:t>hier</a:t>
            </a:r>
            <a:r>
              <a:rPr lang="nl-NL" sz="1800" dirty="0">
                <a:solidFill>
                  <a:schemeClr val="tx1">
                    <a:lumMod val="75000"/>
                    <a:lumOff val="25000"/>
                  </a:schemeClr>
                </a:solidFill>
                <a:latin typeface="Calibri" panose="020F0502020204030204" pitchFamily="34" charset="0"/>
                <a:cs typeface="Calibri" panose="020F0502020204030204" pitchFamily="34" charset="0"/>
              </a:rPr>
              <a:t> de korte animatievideo over de Gezondheids- &amp; Bodycheck</a:t>
            </a:r>
          </a:p>
          <a:p>
            <a:pPr algn="l">
              <a:lnSpc>
                <a:spcPct val="150000"/>
              </a:lnSpc>
            </a:pPr>
            <a:endParaRPr lang="nl-NL" sz="1800" dirty="0">
              <a:solidFill>
                <a:schemeClr val="tx1">
                  <a:lumMod val="75000"/>
                  <a:lumOff val="25000"/>
                </a:schemeClr>
              </a:solidFill>
            </a:endParaRPr>
          </a:p>
        </p:txBody>
      </p:sp>
      <p:pic>
        <p:nvPicPr>
          <p:cNvPr id="6" name="Afbeelding 4" descr="Afbeelding met tekst, teken, stoppen, tekening&#10;&#10;Beschrijving is gegenereerd met zeer hoge betrouwbaarheid">
            <a:extLst>
              <a:ext uri="{FF2B5EF4-FFF2-40B4-BE49-F238E27FC236}">
                <a16:creationId xmlns:a16="http://schemas.microsoft.com/office/drawing/2014/main" id="{601C0196-ADB9-4FBB-9E98-59A8928AF195}"/>
              </a:ext>
            </a:extLst>
          </p:cNvPr>
          <p:cNvPicPr>
            <a:picLocks noChangeAspect="1"/>
          </p:cNvPicPr>
          <p:nvPr/>
        </p:nvPicPr>
        <p:blipFill>
          <a:blip r:embed="rId4"/>
          <a:stretch>
            <a:fillRect/>
          </a:stretch>
        </p:blipFill>
        <p:spPr>
          <a:xfrm>
            <a:off x="9636722" y="55416"/>
            <a:ext cx="989816" cy="780240"/>
          </a:xfrm>
          <a:prstGeom prst="rect">
            <a:avLst/>
          </a:prstGeom>
        </p:spPr>
      </p:pic>
      <p:pic>
        <p:nvPicPr>
          <p:cNvPr id="8" name="Afbeelding 5" descr="Afbeelding met tekst, voedsel&#10;&#10;Beschrijving is gegenereerd met zeer hoge betrouwbaarheid">
            <a:extLst>
              <a:ext uri="{FF2B5EF4-FFF2-40B4-BE49-F238E27FC236}">
                <a16:creationId xmlns:a16="http://schemas.microsoft.com/office/drawing/2014/main" id="{9E32C267-1E88-442E-90A6-65772FBC0AEE}"/>
              </a:ext>
            </a:extLst>
          </p:cNvPr>
          <p:cNvPicPr>
            <a:picLocks noChangeAspect="1"/>
          </p:cNvPicPr>
          <p:nvPr/>
        </p:nvPicPr>
        <p:blipFill>
          <a:blip r:embed="rId5"/>
          <a:stretch>
            <a:fillRect/>
          </a:stretch>
        </p:blipFill>
        <p:spPr>
          <a:xfrm>
            <a:off x="10972474" y="123818"/>
            <a:ext cx="1050431" cy="643437"/>
          </a:xfrm>
          <a:prstGeom prst="rect">
            <a:avLst/>
          </a:prstGeom>
        </p:spPr>
      </p:pic>
      <p:pic>
        <p:nvPicPr>
          <p:cNvPr id="3" name="Afbeelding 2" descr="Afbeelding met schermafbeelding, speelgoed, teken&#10;&#10;Automatisch gegenereerde beschrijving">
            <a:hlinkClick r:id="rId6"/>
            <a:extLst>
              <a:ext uri="{FF2B5EF4-FFF2-40B4-BE49-F238E27FC236}">
                <a16:creationId xmlns:a16="http://schemas.microsoft.com/office/drawing/2014/main" id="{64458229-142F-4AAA-BFF3-5595A82C7A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45508" y="1770358"/>
            <a:ext cx="7003387" cy="3962743"/>
          </a:xfrm>
          <a:prstGeom prst="rect">
            <a:avLst/>
          </a:prstGeom>
        </p:spPr>
      </p:pic>
      <p:pic>
        <p:nvPicPr>
          <p:cNvPr id="2" name="Afbeelding 1" descr="Afbeelding met Lettertype, Graphics, schermopname, ontwerp&#10;&#10;Automatisch gegenereerde beschrijving">
            <a:extLst>
              <a:ext uri="{FF2B5EF4-FFF2-40B4-BE49-F238E27FC236}">
                <a16:creationId xmlns:a16="http://schemas.microsoft.com/office/drawing/2014/main" id="{3C1ACD2E-6E5C-F5E3-F29D-46FB9E099A7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6115469"/>
            <a:ext cx="2378617" cy="673682"/>
          </a:xfrm>
          <a:prstGeom prst="rect">
            <a:avLst/>
          </a:prstGeom>
        </p:spPr>
      </p:pic>
    </p:spTree>
    <p:extLst>
      <p:ext uri="{BB962C8B-B14F-4D97-AF65-F5344CB8AC3E}">
        <p14:creationId xmlns:p14="http://schemas.microsoft.com/office/powerpoint/2010/main" val="3127729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jdelijke aanduiding voor inhoud 1">
            <a:extLst>
              <a:ext uri="{FF2B5EF4-FFF2-40B4-BE49-F238E27FC236}">
                <a16:creationId xmlns:a16="http://schemas.microsoft.com/office/drawing/2014/main" id="{A46EA40A-2A82-4121-9930-393C93804F22}"/>
              </a:ext>
            </a:extLst>
          </p:cNvPr>
          <p:cNvSpPr txBox="1">
            <a:spLocks/>
          </p:cNvSpPr>
          <p:nvPr/>
        </p:nvSpPr>
        <p:spPr>
          <a:xfrm>
            <a:off x="4507454" y="835657"/>
            <a:ext cx="5948980" cy="63539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buFont typeface="Arial" panose="020B0604020202020204" pitchFamily="34" charset="0"/>
              <a:buChar char="•"/>
            </a:pPr>
            <a:r>
              <a:rPr lang="nl-NL" sz="2000" dirty="0">
                <a:solidFill>
                  <a:schemeClr val="tx1">
                    <a:lumMod val="75000"/>
                    <a:lumOff val="25000"/>
                  </a:schemeClr>
                </a:solidFill>
                <a:latin typeface="Calibri" panose="020F0502020204030204" pitchFamily="34" charset="0"/>
                <a:cs typeface="Calibri" panose="020F0502020204030204" pitchFamily="34" charset="0"/>
              </a:rPr>
              <a:t>Gezondheidscoaching bij:</a:t>
            </a:r>
          </a:p>
          <a:p>
            <a:pPr marL="742950" lvl="1" indent="-285750" algn="l">
              <a:lnSpc>
                <a:spcPct val="100000"/>
              </a:lnSpc>
              <a:buFont typeface="Arial" panose="020B0604020202020204" pitchFamily="34" charset="0"/>
              <a:buChar char="•"/>
            </a:pPr>
            <a:r>
              <a:rPr lang="nl-NL" dirty="0">
                <a:solidFill>
                  <a:schemeClr val="tx1">
                    <a:lumMod val="75000"/>
                    <a:lumOff val="25000"/>
                  </a:schemeClr>
                </a:solidFill>
                <a:latin typeface="Calibri" panose="020F0502020204030204" pitchFamily="34" charset="0"/>
                <a:cs typeface="Calibri" panose="020F0502020204030204" pitchFamily="34" charset="0"/>
              </a:rPr>
              <a:t>klachten en pijn aan het lichaam</a:t>
            </a:r>
          </a:p>
          <a:p>
            <a:pPr marL="742950" lvl="1" indent="-285750" algn="l">
              <a:lnSpc>
                <a:spcPct val="100000"/>
              </a:lnSpc>
              <a:buFont typeface="Arial" panose="020B0604020202020204" pitchFamily="34" charset="0"/>
              <a:buChar char="•"/>
            </a:pPr>
            <a:r>
              <a:rPr lang="nl-NL" dirty="0">
                <a:solidFill>
                  <a:schemeClr val="tx1">
                    <a:lumMod val="75000"/>
                    <a:lumOff val="25000"/>
                  </a:schemeClr>
                </a:solidFill>
                <a:latin typeface="Calibri" panose="020F0502020204030204" pitchFamily="34" charset="0"/>
                <a:cs typeface="Calibri" panose="020F0502020204030204" pitchFamily="34" charset="0"/>
              </a:rPr>
              <a:t>leefstijl hulp (verslaving/schulden/etc.)</a:t>
            </a:r>
          </a:p>
          <a:p>
            <a:pPr marL="742950" lvl="1" indent="-285750" algn="l">
              <a:lnSpc>
                <a:spcPct val="100000"/>
              </a:lnSpc>
              <a:buFont typeface="Arial" panose="020B0604020202020204" pitchFamily="34" charset="0"/>
              <a:buChar char="•"/>
            </a:pPr>
            <a:r>
              <a:rPr lang="nl-NL" dirty="0">
                <a:solidFill>
                  <a:schemeClr val="tx1">
                    <a:lumMod val="75000"/>
                    <a:lumOff val="25000"/>
                  </a:schemeClr>
                </a:solidFill>
                <a:latin typeface="Calibri" panose="020F0502020204030204" pitchFamily="34" charset="0"/>
                <a:cs typeface="Calibri" panose="020F0502020204030204" pitchFamily="34" charset="0"/>
              </a:rPr>
              <a:t>werken aan een gezonde voeding</a:t>
            </a:r>
          </a:p>
          <a:p>
            <a:pPr marL="742950" lvl="1" indent="-285750" algn="l">
              <a:lnSpc>
                <a:spcPct val="100000"/>
              </a:lnSpc>
              <a:buFont typeface="Arial" panose="020B0604020202020204" pitchFamily="34" charset="0"/>
              <a:buChar char="•"/>
            </a:pPr>
            <a:r>
              <a:rPr lang="nl-NL" dirty="0">
                <a:solidFill>
                  <a:schemeClr val="tx1">
                    <a:lumMod val="75000"/>
                    <a:lumOff val="25000"/>
                  </a:schemeClr>
                </a:solidFill>
                <a:latin typeface="Calibri" panose="020F0502020204030204" pitchFamily="34" charset="0"/>
                <a:cs typeface="Calibri" panose="020F0502020204030204" pitchFamily="34" charset="0"/>
              </a:rPr>
              <a:t>gericht bewegen, de juiste oefeningen voor jouw klachten </a:t>
            </a:r>
          </a:p>
          <a:p>
            <a:pPr marL="742950" lvl="1" indent="-285750" algn="l">
              <a:lnSpc>
                <a:spcPct val="100000"/>
              </a:lnSpc>
              <a:buFont typeface="Arial" panose="020B0604020202020204" pitchFamily="34" charset="0"/>
              <a:buChar char="•"/>
            </a:pPr>
            <a:r>
              <a:rPr lang="nl-NL" dirty="0">
                <a:solidFill>
                  <a:schemeClr val="tx1">
                    <a:lumMod val="75000"/>
                    <a:lumOff val="25000"/>
                  </a:schemeClr>
                </a:solidFill>
                <a:latin typeface="Calibri" panose="020F0502020204030204" pitchFamily="34" charset="0"/>
                <a:cs typeface="Calibri" panose="020F0502020204030204" pitchFamily="34" charset="0"/>
              </a:rPr>
              <a:t>uitgerust aan het werk kunnen en beter slapen </a:t>
            </a:r>
          </a:p>
          <a:p>
            <a:pPr marL="742950" lvl="1" indent="-285750" algn="l">
              <a:lnSpc>
                <a:spcPct val="100000"/>
              </a:lnSpc>
              <a:buFont typeface="Arial" panose="020B0604020202020204" pitchFamily="34" charset="0"/>
              <a:buChar char="•"/>
            </a:pPr>
            <a:r>
              <a:rPr lang="nl-NL" dirty="0">
                <a:solidFill>
                  <a:schemeClr val="tx1">
                    <a:lumMod val="75000"/>
                    <a:lumOff val="25000"/>
                  </a:schemeClr>
                </a:solidFill>
                <a:latin typeface="Calibri" panose="020F0502020204030204" pitchFamily="34" charset="0"/>
                <a:cs typeface="Calibri" panose="020F0502020204030204" pitchFamily="34" charset="0"/>
              </a:rPr>
              <a:t>stoppen met roken</a:t>
            </a:r>
          </a:p>
          <a:p>
            <a:pPr marL="742950" lvl="1" indent="-285750" algn="l">
              <a:lnSpc>
                <a:spcPct val="100000"/>
              </a:lnSpc>
              <a:buFont typeface="Arial" panose="020B0604020202020204" pitchFamily="34" charset="0"/>
              <a:buChar char="•"/>
            </a:pPr>
            <a:r>
              <a:rPr lang="nl-NL" dirty="0">
                <a:solidFill>
                  <a:schemeClr val="tx1">
                    <a:lumMod val="75000"/>
                    <a:lumOff val="25000"/>
                  </a:schemeClr>
                </a:solidFill>
                <a:latin typeface="Calibri" panose="020F0502020204030204" pitchFamily="34" charset="0"/>
                <a:cs typeface="Calibri" panose="020F0502020204030204" pitchFamily="34" charset="0"/>
              </a:rPr>
              <a:t>meer ontspannen en minder stress</a:t>
            </a:r>
          </a:p>
          <a:p>
            <a:pPr marL="742950" lvl="1" indent="-285750" algn="l">
              <a:lnSpc>
                <a:spcPct val="100000"/>
              </a:lnSpc>
              <a:buFont typeface="Arial" panose="020B0604020202020204" pitchFamily="34" charset="0"/>
              <a:buChar char="•"/>
            </a:pPr>
            <a:r>
              <a:rPr lang="nl-NL" dirty="0">
                <a:solidFill>
                  <a:schemeClr val="tx1">
                    <a:lumMod val="75000"/>
                    <a:lumOff val="25000"/>
                  </a:schemeClr>
                </a:solidFill>
                <a:latin typeface="Calibri" panose="020F0502020204030204" pitchFamily="34" charset="0"/>
                <a:cs typeface="Calibri" panose="020F0502020204030204" pitchFamily="34" charset="0"/>
              </a:rPr>
              <a:t>een betere balans (tussen werk en privé)</a:t>
            </a:r>
          </a:p>
          <a:p>
            <a:pPr lvl="1" algn="l">
              <a:lnSpc>
                <a:spcPct val="100000"/>
              </a:lnSpc>
            </a:pPr>
            <a:r>
              <a:rPr lang="nl-NL" dirty="0">
                <a:solidFill>
                  <a:schemeClr val="tx1">
                    <a:lumMod val="75000"/>
                    <a:lumOff val="25000"/>
                  </a:schemeClr>
                </a:solidFill>
                <a:latin typeface="Calibri" panose="020F0502020204030204" pitchFamily="34" charset="0"/>
                <a:cs typeface="Calibri" panose="020F0502020204030204" pitchFamily="34" charset="0"/>
              </a:rPr>
              <a:t> </a:t>
            </a:r>
          </a:p>
          <a:p>
            <a:pPr marL="342900" indent="-342900" algn="l">
              <a:lnSpc>
                <a:spcPct val="100000"/>
              </a:lnSpc>
              <a:buFont typeface="Arial" panose="020B0604020202020204" pitchFamily="34" charset="0"/>
              <a:buChar char="•"/>
            </a:pPr>
            <a:r>
              <a:rPr lang="nl-NL" sz="2000" dirty="0">
                <a:solidFill>
                  <a:schemeClr val="tx1">
                    <a:lumMod val="75000"/>
                    <a:lumOff val="25000"/>
                  </a:schemeClr>
                </a:solidFill>
                <a:latin typeface="Calibri" panose="020F0502020204030204" pitchFamily="34" charset="0"/>
                <a:cs typeface="Calibri" panose="020F0502020204030204" pitchFamily="34" charset="0"/>
              </a:rPr>
              <a:t>Bekijk alle </a:t>
            </a:r>
            <a:r>
              <a:rPr lang="nl-NL" sz="2000" dirty="0" err="1">
                <a:solidFill>
                  <a:schemeClr val="tx1">
                    <a:lumMod val="75000"/>
                    <a:lumOff val="25000"/>
                  </a:schemeClr>
                </a:solidFill>
                <a:latin typeface="Calibri" panose="020F0502020204030204" pitchFamily="34" charset="0"/>
                <a:cs typeface="Calibri" panose="020F0502020204030204" pitchFamily="34" charset="0"/>
              </a:rPr>
              <a:t>Gezondheidscoaching</a:t>
            </a:r>
            <a:r>
              <a:rPr lang="nl-NL" sz="2000" dirty="0">
                <a:solidFill>
                  <a:schemeClr val="tx1">
                    <a:lumMod val="75000"/>
                    <a:lumOff val="25000"/>
                  </a:schemeClr>
                </a:solidFill>
                <a:latin typeface="Calibri" panose="020F0502020204030204" pitchFamily="34" charset="0"/>
                <a:cs typeface="Calibri" panose="020F0502020204030204" pitchFamily="34" charset="0"/>
              </a:rPr>
              <a:t> trajecten op:</a:t>
            </a:r>
            <a:br>
              <a:rPr lang="nl-NL" sz="2000" dirty="0">
                <a:solidFill>
                  <a:schemeClr val="tx1">
                    <a:lumMod val="75000"/>
                    <a:lumOff val="25000"/>
                  </a:schemeClr>
                </a:solidFill>
                <a:latin typeface="Calibri" panose="020F0502020204030204" pitchFamily="34" charset="0"/>
                <a:cs typeface="Calibri" panose="020F0502020204030204" pitchFamily="34" charset="0"/>
              </a:rPr>
            </a:br>
            <a:r>
              <a:rPr lang="nl-NL" sz="2000" dirty="0">
                <a:solidFill>
                  <a:schemeClr val="tx1">
                    <a:lumMod val="75000"/>
                    <a:lumOff val="25000"/>
                  </a:schemeClr>
                </a:solidFill>
                <a:latin typeface="Calibri" panose="020F0502020204030204" pitchFamily="34" charset="0"/>
                <a:cs typeface="Calibri" panose="020F0502020204030204" pitchFamily="34" charset="0"/>
                <a:hlinkClick r:id="rId3"/>
              </a:rPr>
              <a:t>https://app.johan.nl/nl/susag/p#/</a:t>
            </a:r>
            <a:r>
              <a:rPr lang="nl-NL" sz="2000" dirty="0">
                <a:solidFill>
                  <a:schemeClr val="tx1">
                    <a:lumMod val="75000"/>
                    <a:lumOff val="25000"/>
                  </a:schemeClr>
                </a:solidFill>
                <a:latin typeface="Calibri" panose="020F0502020204030204" pitchFamily="34" charset="0"/>
                <a:cs typeface="Calibri" panose="020F0502020204030204" pitchFamily="34" charset="0"/>
              </a:rPr>
              <a:t> </a:t>
            </a:r>
          </a:p>
          <a:p>
            <a:pPr marL="342900" indent="-342900" algn="l">
              <a:lnSpc>
                <a:spcPct val="100000"/>
              </a:lnSpc>
              <a:buFont typeface="Arial" panose="020B0604020202020204" pitchFamily="34" charset="0"/>
              <a:buChar char="•"/>
            </a:pPr>
            <a:r>
              <a:rPr lang="nl-NL" sz="2000" dirty="0">
                <a:solidFill>
                  <a:schemeClr val="tx1">
                    <a:lumMod val="75000"/>
                    <a:lumOff val="25000"/>
                  </a:schemeClr>
                </a:solidFill>
                <a:latin typeface="Calibri" panose="020F0502020204030204" pitchFamily="34" charset="0"/>
                <a:cs typeface="Calibri" panose="020F0502020204030204" pitchFamily="34" charset="0"/>
              </a:rPr>
              <a:t>Benieuwd of dit iets voor jou is? Neem contact op met SUSAG, wij helpen je graag verder. </a:t>
            </a:r>
            <a:endParaRPr lang="en-US" sz="2000" dirty="0">
              <a:latin typeface="Calibri" panose="020F0502020204030204" pitchFamily="34" charset="0"/>
              <a:cs typeface="Calibri" panose="020F0502020204030204" pitchFamily="34" charset="0"/>
            </a:endParaRPr>
          </a:p>
        </p:txBody>
      </p:sp>
      <p:pic>
        <p:nvPicPr>
          <p:cNvPr id="6" name="Afbeelding 4" descr="Afbeelding met tekst, teken, stoppen, tekening&#10;&#10;Beschrijving is gegenereerd met zeer hoge betrouwbaarheid">
            <a:extLst>
              <a:ext uri="{FF2B5EF4-FFF2-40B4-BE49-F238E27FC236}">
                <a16:creationId xmlns:a16="http://schemas.microsoft.com/office/drawing/2014/main" id="{601C0196-ADB9-4FBB-9E98-59A8928AF195}"/>
              </a:ext>
            </a:extLst>
          </p:cNvPr>
          <p:cNvPicPr>
            <a:picLocks noChangeAspect="1"/>
          </p:cNvPicPr>
          <p:nvPr/>
        </p:nvPicPr>
        <p:blipFill>
          <a:blip r:embed="rId4"/>
          <a:stretch>
            <a:fillRect/>
          </a:stretch>
        </p:blipFill>
        <p:spPr>
          <a:xfrm>
            <a:off x="9636722" y="55416"/>
            <a:ext cx="989816" cy="780240"/>
          </a:xfrm>
          <a:prstGeom prst="rect">
            <a:avLst/>
          </a:prstGeom>
        </p:spPr>
      </p:pic>
      <p:pic>
        <p:nvPicPr>
          <p:cNvPr id="8" name="Afbeelding 5" descr="Afbeelding met tekst, voedsel&#10;&#10;Beschrijving is gegenereerd met zeer hoge betrouwbaarheid">
            <a:extLst>
              <a:ext uri="{FF2B5EF4-FFF2-40B4-BE49-F238E27FC236}">
                <a16:creationId xmlns:a16="http://schemas.microsoft.com/office/drawing/2014/main" id="{9E32C267-1E88-442E-90A6-65772FBC0AEE}"/>
              </a:ext>
            </a:extLst>
          </p:cNvPr>
          <p:cNvPicPr>
            <a:picLocks noChangeAspect="1"/>
          </p:cNvPicPr>
          <p:nvPr/>
        </p:nvPicPr>
        <p:blipFill>
          <a:blip r:embed="rId5"/>
          <a:stretch>
            <a:fillRect/>
          </a:stretch>
        </p:blipFill>
        <p:spPr>
          <a:xfrm>
            <a:off x="10972474" y="123818"/>
            <a:ext cx="1050431" cy="643437"/>
          </a:xfrm>
          <a:prstGeom prst="rect">
            <a:avLst/>
          </a:prstGeom>
        </p:spPr>
      </p:pic>
      <p:sp>
        <p:nvSpPr>
          <p:cNvPr id="10" name="Titel 1">
            <a:extLst>
              <a:ext uri="{FF2B5EF4-FFF2-40B4-BE49-F238E27FC236}">
                <a16:creationId xmlns:a16="http://schemas.microsoft.com/office/drawing/2014/main" id="{05DE1CCF-B7CD-4395-A071-7485D98EFBDF}"/>
              </a:ext>
            </a:extLst>
          </p:cNvPr>
          <p:cNvSpPr txBox="1">
            <a:spLocks/>
          </p:cNvSpPr>
          <p:nvPr/>
        </p:nvSpPr>
        <p:spPr>
          <a:xfrm>
            <a:off x="713399" y="99828"/>
            <a:ext cx="3585646" cy="3329172"/>
          </a:xfrm>
          <a:prstGeom prst="ellipse">
            <a:avLst/>
          </a:prstGeom>
          <a:solidFill>
            <a:schemeClr val="accent2">
              <a:lumMod val="50000"/>
            </a:schemeClr>
          </a:solidFill>
          <a:ln w="19050" cap="rnd" cmpd="sng" algn="ctr">
            <a:solidFill>
              <a:schemeClr val="accent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r" defTabSz="457200" rtl="0" eaLnBrk="1" latinLnBrk="0" hangingPunct="1">
              <a:spcBef>
                <a:spcPct val="0"/>
              </a:spcBef>
              <a:buNone/>
              <a:defRPr sz="5400" kern="1200">
                <a:solidFill>
                  <a:schemeClr val="accen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2800" b="1" u="sng" dirty="0">
                <a:solidFill>
                  <a:schemeClr val="bg1"/>
                </a:solidFill>
                <a:latin typeface="Calibri" panose="020F0502020204030204" pitchFamily="34" charset="0"/>
                <a:cs typeface="Calibri" panose="020F0502020204030204" pitchFamily="34" charset="0"/>
              </a:rPr>
              <a:t>Vervolg</a:t>
            </a:r>
          </a:p>
          <a:p>
            <a:pPr algn="ctr"/>
            <a:r>
              <a:rPr lang="en-US" sz="2800" b="1" u="sng" dirty="0">
                <a:solidFill>
                  <a:schemeClr val="bg1"/>
                </a:solidFill>
                <a:latin typeface="Calibri" panose="020F0502020204030204" pitchFamily="34" charset="0"/>
                <a:cs typeface="Calibri" panose="020F0502020204030204" pitchFamily="34" charset="0"/>
              </a:rPr>
              <a:t>traject</a:t>
            </a:r>
            <a:endParaRPr lang="en-US" sz="2800" b="1" u="sng" dirty="0">
              <a:solidFill>
                <a:srgbClr val="FFFFFF"/>
              </a:solidFill>
              <a:latin typeface="Calibri" panose="020F0502020204030204" pitchFamily="34" charset="0"/>
              <a:cs typeface="Calibri" panose="020F0502020204030204" pitchFamily="34" charset="0"/>
            </a:endParaRPr>
          </a:p>
        </p:txBody>
      </p:sp>
      <p:pic>
        <p:nvPicPr>
          <p:cNvPr id="3" name="Afbeelding 2" descr="Afbeelding met tekst, person, bord, rijden&#10;&#10;Automatisch gegenereerde beschrijving">
            <a:extLst>
              <a:ext uri="{FF2B5EF4-FFF2-40B4-BE49-F238E27FC236}">
                <a16:creationId xmlns:a16="http://schemas.microsoft.com/office/drawing/2014/main" id="{D15B398A-C235-463B-A907-F452C0D0F0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021140">
            <a:off x="962388" y="2791868"/>
            <a:ext cx="2226762" cy="3159352"/>
          </a:xfrm>
          <a:prstGeom prst="rect">
            <a:avLst/>
          </a:prstGeom>
        </p:spPr>
      </p:pic>
      <p:pic>
        <p:nvPicPr>
          <p:cNvPr id="2" name="Afbeelding 1" descr="Afbeelding met Lettertype, Graphics, schermopname, ontwerp&#10;&#10;Automatisch gegenereerde beschrijving">
            <a:extLst>
              <a:ext uri="{FF2B5EF4-FFF2-40B4-BE49-F238E27FC236}">
                <a16:creationId xmlns:a16="http://schemas.microsoft.com/office/drawing/2014/main" id="{07D11C02-9C8D-3064-2CC1-DFD02CF8F3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6115469"/>
            <a:ext cx="2378617" cy="673682"/>
          </a:xfrm>
          <a:prstGeom prst="rect">
            <a:avLst/>
          </a:prstGeom>
        </p:spPr>
      </p:pic>
    </p:spTree>
    <p:extLst>
      <p:ext uri="{BB962C8B-B14F-4D97-AF65-F5344CB8AC3E}">
        <p14:creationId xmlns:p14="http://schemas.microsoft.com/office/powerpoint/2010/main" val="1713498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507CE1-551A-4037-8772-5709E98AA05A}"/>
              </a:ext>
            </a:extLst>
          </p:cNvPr>
          <p:cNvSpPr>
            <a:spLocks noGrp="1"/>
          </p:cNvSpPr>
          <p:nvPr>
            <p:ph type="ctrTitle"/>
          </p:nvPr>
        </p:nvSpPr>
        <p:spPr>
          <a:xfrm>
            <a:off x="-154012" y="894082"/>
            <a:ext cx="4208656" cy="3034857"/>
          </a:xfrm>
        </p:spPr>
        <p:txBody>
          <a:bodyPr anchor="b">
            <a:normAutofit/>
          </a:bodyPr>
          <a:lstStyle/>
          <a:p>
            <a:pPr algn="r"/>
            <a:r>
              <a:rPr lang="nl-NL" sz="5400" dirty="0">
                <a:solidFill>
                  <a:srgbClr val="FFFFFF"/>
                </a:solidFill>
              </a:rPr>
              <a:t>Vragen?</a:t>
            </a:r>
          </a:p>
        </p:txBody>
      </p:sp>
      <p:sp>
        <p:nvSpPr>
          <p:cNvPr id="3" name="Tekstvak 2">
            <a:extLst>
              <a:ext uri="{FF2B5EF4-FFF2-40B4-BE49-F238E27FC236}">
                <a16:creationId xmlns:a16="http://schemas.microsoft.com/office/drawing/2014/main" id="{0D302C67-5F1A-48EF-B263-02D84DAF10DB}"/>
              </a:ext>
            </a:extLst>
          </p:cNvPr>
          <p:cNvSpPr txBox="1"/>
          <p:nvPr/>
        </p:nvSpPr>
        <p:spPr>
          <a:xfrm>
            <a:off x="1535723" y="1449113"/>
            <a:ext cx="7584831" cy="3539430"/>
          </a:xfrm>
          <a:prstGeom prst="rect">
            <a:avLst/>
          </a:prstGeom>
          <a:noFill/>
        </p:spPr>
        <p:txBody>
          <a:bodyPr wrap="square" rtlCol="0">
            <a:spAutoFit/>
          </a:bodyPr>
          <a:lstStyle/>
          <a:p>
            <a:r>
              <a:rPr lang="nl-NL" dirty="0">
                <a:solidFill>
                  <a:schemeClr val="tx1">
                    <a:lumMod val="75000"/>
                    <a:lumOff val="25000"/>
                  </a:schemeClr>
                </a:solidFill>
                <a:latin typeface="Calibri" panose="020F0502020204030204" pitchFamily="34" charset="0"/>
                <a:cs typeface="Calibri" panose="020F0502020204030204" pitchFamily="34" charset="0"/>
              </a:rPr>
              <a:t>Wil je jouw gezondheidscheck eerder inplannen of heb je vragen over de mogelijkheden? Wij staan graag voor je klaar.</a:t>
            </a:r>
            <a:br>
              <a:rPr lang="nl-NL" dirty="0">
                <a:solidFill>
                  <a:schemeClr val="tx1">
                    <a:lumMod val="75000"/>
                    <a:lumOff val="25000"/>
                  </a:schemeClr>
                </a:solidFill>
                <a:latin typeface="Calibri" panose="020F0502020204030204" pitchFamily="34" charset="0"/>
                <a:cs typeface="Calibri" panose="020F0502020204030204" pitchFamily="34" charset="0"/>
              </a:rPr>
            </a:br>
            <a:br>
              <a:rPr lang="nl-NL" dirty="0">
                <a:solidFill>
                  <a:schemeClr val="tx1">
                    <a:lumMod val="75000"/>
                    <a:lumOff val="25000"/>
                  </a:schemeClr>
                </a:solidFill>
                <a:latin typeface="Calibri" panose="020F0502020204030204" pitchFamily="34" charset="0"/>
                <a:cs typeface="Calibri" panose="020F0502020204030204" pitchFamily="34" charset="0"/>
              </a:rPr>
            </a:br>
            <a:r>
              <a:rPr lang="nl-NL" dirty="0">
                <a:solidFill>
                  <a:schemeClr val="tx1">
                    <a:lumMod val="75000"/>
                    <a:lumOff val="25000"/>
                  </a:schemeClr>
                </a:solidFill>
                <a:latin typeface="Calibri" panose="020F0502020204030204" pitchFamily="34" charset="0"/>
                <a:cs typeface="Calibri" panose="020F0502020204030204" pitchFamily="34" charset="0"/>
              </a:rPr>
              <a:t>Je kunt ons bereiken via:</a:t>
            </a:r>
          </a:p>
          <a:p>
            <a:endParaRPr lang="nl-NL" dirty="0">
              <a:solidFill>
                <a:schemeClr val="tx1">
                  <a:lumMod val="75000"/>
                  <a:lumOff val="25000"/>
                </a:schemeClr>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NL" dirty="0">
                <a:solidFill>
                  <a:schemeClr val="tx1">
                    <a:lumMod val="75000"/>
                    <a:lumOff val="25000"/>
                  </a:schemeClr>
                </a:solidFill>
                <a:latin typeface="Calibri" panose="020F0502020204030204" pitchFamily="34" charset="0"/>
                <a:cs typeface="Calibri" panose="020F0502020204030204" pitchFamily="34" charset="0"/>
              </a:rPr>
              <a:t>Telefoonnummer: 085 -210 10 57</a:t>
            </a:r>
          </a:p>
          <a:p>
            <a:pPr marL="285750" indent="-285750">
              <a:buFont typeface="Arial" panose="020B0604020202020204" pitchFamily="34" charset="0"/>
              <a:buChar char="•"/>
            </a:pPr>
            <a:r>
              <a:rPr lang="nl-NL" dirty="0">
                <a:solidFill>
                  <a:schemeClr val="tx1">
                    <a:lumMod val="75000"/>
                    <a:lumOff val="25000"/>
                  </a:schemeClr>
                </a:solidFill>
                <a:latin typeface="Calibri" panose="020F0502020204030204" pitchFamily="34" charset="0"/>
                <a:cs typeface="Calibri" panose="020F0502020204030204" pitchFamily="34" charset="0"/>
              </a:rPr>
              <a:t>E-mailadres: </a:t>
            </a:r>
            <a:r>
              <a:rPr lang="nl-NL" dirty="0">
                <a:solidFill>
                  <a:schemeClr val="tx1">
                    <a:lumMod val="75000"/>
                    <a:lumOff val="25000"/>
                  </a:schemeClr>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info@susag.nl</a:t>
            </a:r>
            <a:endParaRPr lang="nl-NL" dirty="0">
              <a:solidFill>
                <a:schemeClr val="tx1">
                  <a:lumMod val="75000"/>
                  <a:lumOff val="25000"/>
                </a:schemeClr>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NL" dirty="0">
                <a:solidFill>
                  <a:schemeClr val="tx1">
                    <a:lumMod val="75000"/>
                    <a:lumOff val="25000"/>
                  </a:schemeClr>
                </a:solidFill>
                <a:latin typeface="Calibri" panose="020F0502020204030204" pitchFamily="34" charset="0"/>
                <a:cs typeface="Calibri" panose="020F0502020204030204" pitchFamily="34" charset="0"/>
              </a:rPr>
              <a:t>Website: </a:t>
            </a:r>
            <a:r>
              <a:rPr lang="nl-NL" dirty="0">
                <a:solidFill>
                  <a:schemeClr val="accent2">
                    <a:lumMod val="50000"/>
                  </a:schemeClr>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www.susag.nl</a:t>
            </a:r>
            <a:endParaRPr lang="nl-NL" dirty="0">
              <a:solidFill>
                <a:schemeClr val="accent2">
                  <a:lumMod val="50000"/>
                </a:schemeClr>
              </a:solidFill>
              <a:latin typeface="Calibri" panose="020F0502020204030204" pitchFamily="34" charset="0"/>
              <a:cs typeface="Calibri" panose="020F0502020204030204" pitchFamily="34" charset="0"/>
            </a:endParaRPr>
          </a:p>
          <a:p>
            <a:r>
              <a:rPr lang="nl-NL" sz="2000" dirty="0">
                <a:solidFill>
                  <a:schemeClr val="accent1">
                    <a:lumMod val="50000"/>
                  </a:schemeClr>
                </a:solidFill>
                <a:latin typeface="Calibri" panose="020F0502020204030204" pitchFamily="34" charset="0"/>
                <a:cs typeface="Calibri" panose="020F0502020204030204" pitchFamily="34" charset="0"/>
              </a:rPr>
              <a:t> </a:t>
            </a:r>
          </a:p>
          <a:p>
            <a:r>
              <a:rPr lang="nl-NL" sz="2000" dirty="0">
                <a:solidFill>
                  <a:schemeClr val="accent1">
                    <a:lumMod val="50000"/>
                  </a:schemeClr>
                </a:solidFill>
                <a:latin typeface="Calibri" panose="020F0502020204030204" pitchFamily="34" charset="0"/>
                <a:cs typeface="Calibri" panose="020F0502020204030204" pitchFamily="34" charset="0"/>
              </a:rPr>
              <a:t>Maak een foto of zet de gegevens in je telefoon. Zo heb je onze gegevens altijd binnen handbereik.</a:t>
            </a:r>
            <a:br>
              <a:rPr lang="nl-NL" sz="2000" dirty="0">
                <a:solidFill>
                  <a:schemeClr val="accent1">
                    <a:lumMod val="50000"/>
                  </a:schemeClr>
                </a:solidFill>
                <a:latin typeface="Calibri" panose="020F0502020204030204" pitchFamily="34" charset="0"/>
                <a:cs typeface="Calibri" panose="020F0502020204030204" pitchFamily="34" charset="0"/>
              </a:rPr>
            </a:br>
            <a:endParaRPr lang="nl-NL" sz="2000" dirty="0">
              <a:solidFill>
                <a:schemeClr val="accent1">
                  <a:lumMod val="50000"/>
                </a:schemeClr>
              </a:solidFill>
              <a:latin typeface="Calibri" panose="020F0502020204030204" pitchFamily="34" charset="0"/>
              <a:cs typeface="Calibri" panose="020F0502020204030204" pitchFamily="34" charset="0"/>
            </a:endParaRPr>
          </a:p>
        </p:txBody>
      </p:sp>
      <p:pic>
        <p:nvPicPr>
          <p:cNvPr id="5" name="Afbeelding 4" descr="Afbeelding met Lettertype, Graphics, schermopname, ontwerp&#10;&#10;Automatisch gegenereerde beschrijving">
            <a:extLst>
              <a:ext uri="{FF2B5EF4-FFF2-40B4-BE49-F238E27FC236}">
                <a16:creationId xmlns:a16="http://schemas.microsoft.com/office/drawing/2014/main" id="{991C285C-559B-51CB-29B8-9AEF6D08E8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62784" y="5009141"/>
            <a:ext cx="4761609" cy="1348603"/>
          </a:xfrm>
          <a:prstGeom prst="rect">
            <a:avLst/>
          </a:prstGeom>
        </p:spPr>
      </p:pic>
    </p:spTree>
    <p:extLst>
      <p:ext uri="{BB962C8B-B14F-4D97-AF65-F5344CB8AC3E}">
        <p14:creationId xmlns:p14="http://schemas.microsoft.com/office/powerpoint/2010/main" val="3490704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Afbeelding 3" descr="Afbeelding met persoon, gebouw, venster, person&#10;&#10;Automatisch gegenereerde beschrijving">
            <a:extLst>
              <a:ext uri="{FF2B5EF4-FFF2-40B4-BE49-F238E27FC236}">
                <a16:creationId xmlns:a16="http://schemas.microsoft.com/office/drawing/2014/main" id="{CAB03B1A-04DB-4F69-8BE4-B6E4828CFB8B}"/>
              </a:ext>
            </a:extLst>
          </p:cNvPr>
          <p:cNvPicPr>
            <a:picLocks noChangeAspect="1"/>
          </p:cNvPicPr>
          <p:nvPr/>
        </p:nvPicPr>
        <p:blipFill>
          <a:blip r:embed="rId3">
            <a:alphaModFix amt="33000"/>
            <a:extLst>
              <a:ext uri="{28A0092B-C50C-407E-A947-70E740481C1C}">
                <a14:useLocalDpi xmlns:a14="http://schemas.microsoft.com/office/drawing/2010/main" val="0"/>
              </a:ext>
            </a:extLst>
          </a:blip>
          <a:stretch>
            <a:fillRect/>
          </a:stretch>
        </p:blipFill>
        <p:spPr>
          <a:xfrm>
            <a:off x="6438384" y="1"/>
            <a:ext cx="4987898" cy="6866466"/>
          </a:xfrm>
          <a:prstGeom prst="rect">
            <a:avLst/>
          </a:prstGeom>
        </p:spPr>
      </p:pic>
      <p:grpSp>
        <p:nvGrpSpPr>
          <p:cNvPr id="14" name="Group 1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5" name="Straight Connector 1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9" name="Isosceles Triangle 1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3" name="Isosceles Triangle 2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4" name="Isosceles Triangle 2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grpSp>
      <p:sp>
        <p:nvSpPr>
          <p:cNvPr id="2" name="Titel 1">
            <a:extLst>
              <a:ext uri="{FF2B5EF4-FFF2-40B4-BE49-F238E27FC236}">
                <a16:creationId xmlns:a16="http://schemas.microsoft.com/office/drawing/2014/main" id="{65507CE1-551A-4037-8772-5709E98AA05A}"/>
              </a:ext>
            </a:extLst>
          </p:cNvPr>
          <p:cNvSpPr>
            <a:spLocks noGrp="1"/>
          </p:cNvSpPr>
          <p:nvPr>
            <p:ph type="ctrTitle"/>
          </p:nvPr>
        </p:nvSpPr>
        <p:spPr>
          <a:xfrm>
            <a:off x="677333" y="609600"/>
            <a:ext cx="3851123" cy="1320800"/>
          </a:xfrm>
          <a:prstGeom prst="ellipse">
            <a:avLst/>
          </a:prstGeom>
        </p:spPr>
        <p:txBody>
          <a:bodyPr vert="horz" lIns="91440" tIns="45720" rIns="91440" bIns="45720" rtlCol="0" anchor="t">
            <a:normAutofit/>
          </a:bodyPr>
          <a:lstStyle/>
          <a:p>
            <a:pPr algn="l"/>
            <a:r>
              <a:rPr lang="en-US" sz="3600" b="1" dirty="0">
                <a:latin typeface="Calibri" panose="020F0502020204030204" pitchFamily="34" charset="0"/>
                <a:cs typeface="Calibri" panose="020F0502020204030204" pitchFamily="34" charset="0"/>
              </a:rPr>
              <a:t>Inhoud</a:t>
            </a:r>
          </a:p>
        </p:txBody>
      </p:sp>
      <p:sp>
        <p:nvSpPr>
          <p:cNvPr id="6" name="Tijdelijke aanduiding voor inhoud 2">
            <a:extLst>
              <a:ext uri="{FF2B5EF4-FFF2-40B4-BE49-F238E27FC236}">
                <a16:creationId xmlns:a16="http://schemas.microsoft.com/office/drawing/2014/main" id="{839FB9AA-E821-4ADE-96B8-3B5609F59AC3}"/>
              </a:ext>
            </a:extLst>
          </p:cNvPr>
          <p:cNvSpPr txBox="1">
            <a:spLocks/>
          </p:cNvSpPr>
          <p:nvPr/>
        </p:nvSpPr>
        <p:spPr>
          <a:xfrm>
            <a:off x="1192607" y="1786765"/>
            <a:ext cx="6003882" cy="5425439"/>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defTabSz="457200">
              <a:buClr>
                <a:schemeClr val="accent1"/>
              </a:buClr>
              <a:buSzPct val="80000"/>
              <a:buFont typeface="Wingdings 3" charset="2"/>
              <a:buChar char=""/>
            </a:pPr>
            <a:r>
              <a:rPr lang="nl-NL" sz="1800" dirty="0">
                <a:solidFill>
                  <a:schemeClr val="tx1">
                    <a:lumMod val="75000"/>
                    <a:lumOff val="25000"/>
                  </a:schemeClr>
                </a:solidFill>
                <a:latin typeface="Calibri"/>
                <a:cs typeface="Calibri"/>
              </a:rPr>
              <a:t> Wat is een Gezondheids- en Bodycheck (GBC)?</a:t>
            </a:r>
            <a:endParaRPr lang="nl-NL" sz="1800" dirty="0">
              <a:solidFill>
                <a:schemeClr val="tx1">
                  <a:lumMod val="75000"/>
                  <a:lumOff val="25000"/>
                </a:schemeClr>
              </a:solidFill>
              <a:latin typeface="Calibri" panose="020F0502020204030204" pitchFamily="34" charset="0"/>
              <a:cs typeface="Calibri" panose="020F0502020204030204" pitchFamily="34" charset="0"/>
            </a:endParaRPr>
          </a:p>
          <a:p>
            <a:pPr algn="l" defTabSz="457200">
              <a:buClr>
                <a:schemeClr val="accent1"/>
              </a:buClr>
              <a:buSzPct val="80000"/>
              <a:buFont typeface="Wingdings 3" charset="2"/>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 Doel van de GBC</a:t>
            </a:r>
          </a:p>
          <a:p>
            <a:pPr algn="l" defTabSz="457200">
              <a:buClr>
                <a:schemeClr val="accent1"/>
              </a:buClr>
              <a:buSzPct val="80000"/>
              <a:buFont typeface="Wingdings 3" charset="2"/>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 Inhoud GBC</a:t>
            </a:r>
          </a:p>
          <a:p>
            <a:pPr algn="l" defTabSz="457200">
              <a:buClr>
                <a:schemeClr val="accent1"/>
              </a:buClr>
              <a:buSzPct val="80000"/>
              <a:buFont typeface="Wingdings 3" charset="2"/>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 Inhoud biometrisch onderzoek</a:t>
            </a:r>
          </a:p>
          <a:p>
            <a:pPr algn="l" defTabSz="457200">
              <a:buClr>
                <a:schemeClr val="accent1"/>
              </a:buClr>
              <a:buSzPct val="80000"/>
              <a:buFont typeface="Wingdings 3" charset="2"/>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Waar vindt de GBC plaats?</a:t>
            </a:r>
          </a:p>
          <a:p>
            <a:pPr algn="l" defTabSz="457200">
              <a:buClr>
                <a:schemeClr val="accent1"/>
              </a:buClr>
              <a:buSzPct val="80000"/>
              <a:buFont typeface="Wingdings 3" charset="2"/>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 De GBC is onderdeel van de cao</a:t>
            </a:r>
          </a:p>
          <a:p>
            <a:pPr algn="l" defTabSz="457200">
              <a:buClr>
                <a:schemeClr val="accent1"/>
              </a:buClr>
              <a:buSzPct val="80000"/>
              <a:buFont typeface="Wingdings 3" charset="2"/>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 Wanneer een GBC?</a:t>
            </a:r>
          </a:p>
          <a:p>
            <a:pPr algn="l" defTabSz="457200">
              <a:buClr>
                <a:schemeClr val="accent1"/>
              </a:buClr>
              <a:buSzPct val="80000"/>
              <a:buFont typeface="Wingdings 3" charset="2"/>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 Jouw privacy</a:t>
            </a:r>
          </a:p>
          <a:p>
            <a:pPr algn="l" defTabSz="457200">
              <a:buClr>
                <a:schemeClr val="accent1"/>
              </a:buClr>
              <a:buSzPct val="80000"/>
              <a:buFont typeface="Wingdings 3" charset="2"/>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 Wat levert de GBC jou op?</a:t>
            </a:r>
          </a:p>
          <a:p>
            <a:pPr algn="l" defTabSz="457200">
              <a:buClr>
                <a:schemeClr val="accent1"/>
              </a:buClr>
              <a:buSzPct val="80000"/>
              <a:buFont typeface="Wingdings 3" charset="2"/>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 Resultaten GBC</a:t>
            </a:r>
          </a:p>
          <a:p>
            <a:pPr algn="l" defTabSz="457200">
              <a:buClr>
                <a:schemeClr val="accent1"/>
              </a:buClr>
              <a:buSzPct val="80000"/>
              <a:buFont typeface="Wingdings 3" charset="2"/>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 Vervolgtraject</a:t>
            </a:r>
          </a:p>
          <a:p>
            <a:pPr algn="l" defTabSz="457200">
              <a:buClr>
                <a:schemeClr val="accent1"/>
              </a:buClr>
              <a:buSzPct val="80000"/>
              <a:buFont typeface="Wingdings 3" charset="2"/>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 Vragen</a:t>
            </a:r>
          </a:p>
        </p:txBody>
      </p:sp>
      <p:cxnSp>
        <p:nvCxnSpPr>
          <p:cNvPr id="26" name="Straight Connector 25">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32"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34"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36"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38"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40"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42"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pic>
        <p:nvPicPr>
          <p:cNvPr id="7" name="Afbeelding 4" descr="Afbeelding met tekst, teken, stoppen, tekening&#10;&#10;Beschrijving is gegenereerd met zeer hoge betrouwbaarheid">
            <a:extLst>
              <a:ext uri="{FF2B5EF4-FFF2-40B4-BE49-F238E27FC236}">
                <a16:creationId xmlns:a16="http://schemas.microsoft.com/office/drawing/2014/main" id="{BEA65AF6-B335-423E-A95C-1E2995BB3625}"/>
              </a:ext>
            </a:extLst>
          </p:cNvPr>
          <p:cNvPicPr>
            <a:picLocks noChangeAspect="1"/>
          </p:cNvPicPr>
          <p:nvPr/>
        </p:nvPicPr>
        <p:blipFill>
          <a:blip r:embed="rId4"/>
          <a:stretch>
            <a:fillRect/>
          </a:stretch>
        </p:blipFill>
        <p:spPr>
          <a:xfrm>
            <a:off x="9760580" y="123818"/>
            <a:ext cx="989816" cy="780240"/>
          </a:xfrm>
          <a:prstGeom prst="rect">
            <a:avLst/>
          </a:prstGeom>
        </p:spPr>
      </p:pic>
      <p:pic>
        <p:nvPicPr>
          <p:cNvPr id="8" name="Afbeelding 5" descr="Afbeelding met tekst, voedsel&#10;&#10;Beschrijving is gegenereerd met zeer hoge betrouwbaarheid">
            <a:extLst>
              <a:ext uri="{FF2B5EF4-FFF2-40B4-BE49-F238E27FC236}">
                <a16:creationId xmlns:a16="http://schemas.microsoft.com/office/drawing/2014/main" id="{8FB401A2-656C-486B-B7EE-C8AFC09877E9}"/>
              </a:ext>
            </a:extLst>
          </p:cNvPr>
          <p:cNvPicPr>
            <a:picLocks noChangeAspect="1"/>
          </p:cNvPicPr>
          <p:nvPr/>
        </p:nvPicPr>
        <p:blipFill>
          <a:blip r:embed="rId5"/>
          <a:stretch>
            <a:fillRect/>
          </a:stretch>
        </p:blipFill>
        <p:spPr>
          <a:xfrm>
            <a:off x="10972474" y="123818"/>
            <a:ext cx="1050431" cy="643437"/>
          </a:xfrm>
          <a:prstGeom prst="rect">
            <a:avLst/>
          </a:prstGeom>
        </p:spPr>
      </p:pic>
    </p:spTree>
    <p:extLst>
      <p:ext uri="{BB962C8B-B14F-4D97-AF65-F5344CB8AC3E}">
        <p14:creationId xmlns:p14="http://schemas.microsoft.com/office/powerpoint/2010/main" val="1333506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Afbeelding 3" descr="Afbeelding met buiten, persoon, fiets, rijden&#10;&#10;Automatisch gegenereerde beschrijving">
            <a:extLst>
              <a:ext uri="{FF2B5EF4-FFF2-40B4-BE49-F238E27FC236}">
                <a16:creationId xmlns:a16="http://schemas.microsoft.com/office/drawing/2014/main" id="{4741FF5C-8412-4A1B-BC5E-0472CDBB8113}"/>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58175" y="-246189"/>
            <a:ext cx="12250175" cy="8324836"/>
          </a:xfrm>
          <a:prstGeom prst="rect">
            <a:avLst/>
          </a:prstGeom>
          <a:effectLst>
            <a:softEdge rad="685800"/>
          </a:effectLst>
        </p:spPr>
      </p:pic>
      <p:sp>
        <p:nvSpPr>
          <p:cNvPr id="7" name="Tijdelijke aanduiding voor inhoud 1">
            <a:extLst>
              <a:ext uri="{FF2B5EF4-FFF2-40B4-BE49-F238E27FC236}">
                <a16:creationId xmlns:a16="http://schemas.microsoft.com/office/drawing/2014/main" id="{A46EA40A-2A82-4121-9930-393C93804F22}"/>
              </a:ext>
            </a:extLst>
          </p:cNvPr>
          <p:cNvSpPr txBox="1">
            <a:spLocks/>
          </p:cNvSpPr>
          <p:nvPr/>
        </p:nvSpPr>
        <p:spPr>
          <a:xfrm>
            <a:off x="4636546" y="2409713"/>
            <a:ext cx="7163418" cy="3848704"/>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nl-NL" sz="2000" b="1" dirty="0">
                <a:solidFill>
                  <a:schemeClr val="tx1">
                    <a:lumMod val="75000"/>
                    <a:lumOff val="25000"/>
                  </a:schemeClr>
                </a:solidFill>
                <a:latin typeface="Calibri" panose="020F0502020204030204" pitchFamily="34" charset="0"/>
                <a:cs typeface="Calibri" panose="020F0502020204030204" pitchFamily="34" charset="0"/>
              </a:rPr>
              <a:t>Gezondheids- &amp; Bodycheck (GBC) = </a:t>
            </a:r>
            <a:r>
              <a:rPr lang="en-US" sz="2000" b="1" dirty="0">
                <a:solidFill>
                  <a:schemeClr val="tx1">
                    <a:lumMod val="75000"/>
                    <a:lumOff val="25000"/>
                  </a:schemeClr>
                </a:solidFill>
                <a:latin typeface="Calibri" panose="020F0502020204030204" pitchFamily="34" charset="0"/>
                <a:cs typeface="Calibri" panose="020F0502020204030204" pitchFamily="34" charset="0"/>
              </a:rPr>
              <a:t>Periodiek Arbeidsgezondheidskundig Onderzoek (PAGO).</a:t>
            </a:r>
            <a:endParaRPr lang="en-US" dirty="0"/>
          </a:p>
          <a:p>
            <a:pPr algn="l">
              <a:lnSpc>
                <a:spcPct val="100000"/>
              </a:lnSpc>
            </a:pPr>
            <a:r>
              <a:rPr lang="nl-NL" sz="2000" b="1" dirty="0">
                <a:solidFill>
                  <a:schemeClr val="tx1">
                    <a:lumMod val="75000"/>
                    <a:lumOff val="25000"/>
                  </a:schemeClr>
                </a:solidFill>
                <a:latin typeface="Calibri" panose="020F0502020204030204" pitchFamily="34" charset="0"/>
                <a:cs typeface="Calibri" panose="020F0502020204030204" pitchFamily="34" charset="0"/>
              </a:rPr>
              <a:t>Inhoud van GBC:</a:t>
            </a:r>
          </a:p>
          <a:p>
            <a:pPr marL="342900" indent="-342900" algn="l">
              <a:buFont typeface="Arial" panose="020B0604020202020204" pitchFamily="34" charset="0"/>
              <a:buChar char="•"/>
            </a:pPr>
            <a:r>
              <a:rPr lang="nl-NL" sz="2000" dirty="0">
                <a:solidFill>
                  <a:schemeClr val="tx1">
                    <a:lumMod val="75000"/>
                    <a:lumOff val="25000"/>
                  </a:schemeClr>
                </a:solidFill>
                <a:latin typeface="Calibri"/>
                <a:cs typeface="Calibri"/>
              </a:rPr>
              <a:t>(Online) vragenlijst;</a:t>
            </a:r>
            <a:endParaRPr lang="nl-NL" sz="2000" dirty="0">
              <a:solidFill>
                <a:schemeClr val="tx1">
                  <a:lumMod val="75000"/>
                  <a:lumOff val="25000"/>
                </a:schemeClr>
              </a:solidFill>
              <a:latin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nl-NL" sz="2000" dirty="0">
                <a:solidFill>
                  <a:schemeClr val="tx1">
                    <a:lumMod val="75000"/>
                    <a:lumOff val="25000"/>
                  </a:schemeClr>
                </a:solidFill>
                <a:latin typeface="Calibri"/>
                <a:cs typeface="Calibri"/>
              </a:rPr>
              <a:t>Beroepsgericht medisch onderzoek </a:t>
            </a:r>
          </a:p>
          <a:p>
            <a:pPr marL="342900" indent="-342900" algn="l">
              <a:buFont typeface="Arial" panose="020B0604020202020204" pitchFamily="34" charset="0"/>
              <a:buChar char="•"/>
            </a:pPr>
            <a:r>
              <a:rPr lang="nl-NL" sz="2000" dirty="0">
                <a:solidFill>
                  <a:schemeClr val="tx1">
                    <a:lumMod val="75000"/>
                    <a:lumOff val="25000"/>
                  </a:schemeClr>
                </a:solidFill>
                <a:latin typeface="Calibri"/>
                <a:cs typeface="Calibri"/>
              </a:rPr>
              <a:t>Adviesgesprek;</a:t>
            </a:r>
          </a:p>
          <a:p>
            <a:pPr marL="342900" indent="-342900" algn="l">
              <a:buFont typeface="Arial" panose="020B0604020202020204" pitchFamily="34" charset="0"/>
              <a:buChar char="•"/>
            </a:pPr>
            <a:r>
              <a:rPr lang="nl-NL" sz="2000" dirty="0">
                <a:solidFill>
                  <a:schemeClr val="tx1">
                    <a:lumMod val="75000"/>
                    <a:lumOff val="25000"/>
                  </a:schemeClr>
                </a:solidFill>
                <a:latin typeface="Calibri"/>
                <a:cs typeface="Calibri"/>
              </a:rPr>
              <a:t>Persoonlijk rapport;</a:t>
            </a:r>
            <a:endParaRPr lang="nl-NL" sz="2000" dirty="0">
              <a:solidFill>
                <a:schemeClr val="tx1">
                  <a:lumMod val="75000"/>
                  <a:lumOff val="25000"/>
                </a:schemeClr>
              </a:solidFill>
              <a:latin typeface="Calibri" panose="020F0502020204030204" pitchFamily="34" charset="0"/>
              <a:cs typeface="Calibri" panose="020F0502020204030204" pitchFamily="34" charset="0"/>
            </a:endParaRPr>
          </a:p>
        </p:txBody>
      </p:sp>
      <p:pic>
        <p:nvPicPr>
          <p:cNvPr id="6" name="Afbeelding 4" descr="Afbeelding met tekst, teken, stoppen, tekening&#10;&#10;Beschrijving is gegenereerd met zeer hoge betrouwbaarheid">
            <a:extLst>
              <a:ext uri="{FF2B5EF4-FFF2-40B4-BE49-F238E27FC236}">
                <a16:creationId xmlns:a16="http://schemas.microsoft.com/office/drawing/2014/main" id="{D62B167D-6B0C-4DFA-85B4-C56719819133}"/>
              </a:ext>
            </a:extLst>
          </p:cNvPr>
          <p:cNvPicPr>
            <a:picLocks noChangeAspect="1"/>
          </p:cNvPicPr>
          <p:nvPr/>
        </p:nvPicPr>
        <p:blipFill>
          <a:blip r:embed="rId4"/>
          <a:stretch>
            <a:fillRect/>
          </a:stretch>
        </p:blipFill>
        <p:spPr>
          <a:xfrm>
            <a:off x="9760580" y="123818"/>
            <a:ext cx="989816" cy="780240"/>
          </a:xfrm>
          <a:prstGeom prst="rect">
            <a:avLst/>
          </a:prstGeom>
        </p:spPr>
      </p:pic>
      <p:pic>
        <p:nvPicPr>
          <p:cNvPr id="8" name="Afbeelding 5" descr="Afbeelding met tekst, voedsel&#10;&#10;Beschrijving is gegenereerd met zeer hoge betrouwbaarheid">
            <a:extLst>
              <a:ext uri="{FF2B5EF4-FFF2-40B4-BE49-F238E27FC236}">
                <a16:creationId xmlns:a16="http://schemas.microsoft.com/office/drawing/2014/main" id="{57BB00B6-0349-41B0-A418-A16339014B17}"/>
              </a:ext>
            </a:extLst>
          </p:cNvPr>
          <p:cNvPicPr>
            <a:picLocks noChangeAspect="1"/>
          </p:cNvPicPr>
          <p:nvPr/>
        </p:nvPicPr>
        <p:blipFill>
          <a:blip r:embed="rId5"/>
          <a:stretch>
            <a:fillRect/>
          </a:stretch>
        </p:blipFill>
        <p:spPr>
          <a:xfrm>
            <a:off x="10972474" y="123818"/>
            <a:ext cx="1050431" cy="643437"/>
          </a:xfrm>
          <a:prstGeom prst="rect">
            <a:avLst/>
          </a:prstGeom>
        </p:spPr>
      </p:pic>
      <p:sp>
        <p:nvSpPr>
          <p:cNvPr id="10" name="Titel 1">
            <a:extLst>
              <a:ext uri="{FF2B5EF4-FFF2-40B4-BE49-F238E27FC236}">
                <a16:creationId xmlns:a16="http://schemas.microsoft.com/office/drawing/2014/main" id="{F77478D9-6E22-4E87-A841-985AE0C30AAF}"/>
              </a:ext>
            </a:extLst>
          </p:cNvPr>
          <p:cNvSpPr txBox="1">
            <a:spLocks/>
          </p:cNvSpPr>
          <p:nvPr/>
        </p:nvSpPr>
        <p:spPr>
          <a:xfrm>
            <a:off x="713399" y="99828"/>
            <a:ext cx="3585646" cy="3329172"/>
          </a:xfrm>
          <a:prstGeom prst="ellipse">
            <a:avLst/>
          </a:prstGeom>
          <a:solidFill>
            <a:schemeClr val="accent2">
              <a:lumMod val="50000"/>
            </a:schemeClr>
          </a:solidFill>
          <a:ln w="19050" cap="rnd" cmpd="sng" algn="ctr">
            <a:solidFill>
              <a:schemeClr val="accent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r" defTabSz="457200" rtl="0" eaLnBrk="1" latinLnBrk="0" hangingPunct="1">
              <a:spcBef>
                <a:spcPct val="0"/>
              </a:spcBef>
              <a:buNone/>
              <a:defRPr sz="5400" kern="1200">
                <a:solidFill>
                  <a:schemeClr val="accen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2800" b="1" u="sng" dirty="0">
                <a:solidFill>
                  <a:srgbClr val="FFFFFF"/>
                </a:solidFill>
                <a:latin typeface="Calibri" panose="020F0502020204030204" pitchFamily="34" charset="0"/>
                <a:cs typeface="Calibri" panose="020F0502020204030204" pitchFamily="34" charset="0"/>
              </a:rPr>
              <a:t>Wat</a:t>
            </a:r>
            <a:r>
              <a:rPr lang="en-US" sz="2800" b="1" dirty="0">
                <a:solidFill>
                  <a:srgbClr val="FFFFFF"/>
                </a:solidFill>
                <a:latin typeface="Calibri" panose="020F0502020204030204" pitchFamily="34" charset="0"/>
                <a:cs typeface="Calibri" panose="020F0502020204030204" pitchFamily="34" charset="0"/>
              </a:rPr>
              <a:t> is een Gezondheids- &amp; Bodycheck?</a:t>
            </a:r>
            <a:endParaRPr lang="en-US" sz="2800" b="1" dirty="0">
              <a:solidFill>
                <a:srgbClr val="FFFFFF"/>
              </a:solidFill>
              <a:latin typeface="Calibri" panose="020F0502020204030204" pitchFamily="34" charset="0"/>
              <a:ea typeface="+mj-ea"/>
              <a:cs typeface="Calibri" panose="020F0502020204030204" pitchFamily="34" charset="0"/>
            </a:endParaRPr>
          </a:p>
        </p:txBody>
      </p:sp>
      <p:pic>
        <p:nvPicPr>
          <p:cNvPr id="2" name="Afbeelding 1" descr="Afbeelding met Lettertype, Graphics, schermopname, ontwerp&#10;&#10;Automatisch gegenereerde beschrijving">
            <a:extLst>
              <a:ext uri="{FF2B5EF4-FFF2-40B4-BE49-F238E27FC236}">
                <a16:creationId xmlns:a16="http://schemas.microsoft.com/office/drawing/2014/main" id="{324F037D-2A05-62C1-AE5B-B8FCFCBDAC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6184318"/>
            <a:ext cx="2378617" cy="673682"/>
          </a:xfrm>
          <a:prstGeom prst="rect">
            <a:avLst/>
          </a:prstGeom>
        </p:spPr>
      </p:pic>
    </p:spTree>
    <p:extLst>
      <p:ext uri="{BB962C8B-B14F-4D97-AF65-F5344CB8AC3E}">
        <p14:creationId xmlns:p14="http://schemas.microsoft.com/office/powerpoint/2010/main" val="343100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Afbeelding 9" descr="Afbeelding met binnen, tafel, zitten, computer&#10;&#10;Automatisch gegenereerde beschrijving">
            <a:extLst>
              <a:ext uri="{FF2B5EF4-FFF2-40B4-BE49-F238E27FC236}">
                <a16:creationId xmlns:a16="http://schemas.microsoft.com/office/drawing/2014/main" id="{3F2291A5-9F0C-4765-8234-D808FA26436F}"/>
              </a:ext>
            </a:extLst>
          </p:cNvPr>
          <p:cNvPicPr>
            <a:picLocks noChangeAspect="1"/>
          </p:cNvPicPr>
          <p:nvPr/>
        </p:nvPicPr>
        <p:blipFill>
          <a:blip r:embed="rId3">
            <a:alphaModFix amt="45000"/>
            <a:extLst>
              <a:ext uri="{28A0092B-C50C-407E-A947-70E740481C1C}">
                <a14:useLocalDpi xmlns:a14="http://schemas.microsoft.com/office/drawing/2010/main" val="0"/>
              </a:ext>
            </a:extLst>
          </a:blip>
          <a:stretch>
            <a:fillRect/>
          </a:stretch>
        </p:blipFill>
        <p:spPr>
          <a:xfrm>
            <a:off x="0" y="-1249563"/>
            <a:ext cx="12192000" cy="8099674"/>
          </a:xfrm>
          <a:prstGeom prst="rect">
            <a:avLst/>
          </a:prstGeom>
          <a:effectLst>
            <a:softEdge rad="927100"/>
          </a:effectLst>
        </p:spPr>
      </p:pic>
      <p:sp>
        <p:nvSpPr>
          <p:cNvPr id="7" name="Tijdelijke aanduiding voor inhoud 1">
            <a:extLst>
              <a:ext uri="{FF2B5EF4-FFF2-40B4-BE49-F238E27FC236}">
                <a16:creationId xmlns:a16="http://schemas.microsoft.com/office/drawing/2014/main" id="{A46EA40A-2A82-4121-9930-393C93804F22}"/>
              </a:ext>
            </a:extLst>
          </p:cNvPr>
          <p:cNvSpPr txBox="1">
            <a:spLocks/>
          </p:cNvSpPr>
          <p:nvPr/>
        </p:nvSpPr>
        <p:spPr>
          <a:xfrm>
            <a:off x="703385" y="3744636"/>
            <a:ext cx="11488615" cy="262389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indent="-228600" algn="l">
              <a:lnSpc>
                <a:spcPct val="120000"/>
              </a:lnSpc>
              <a:buFont typeface="Arial" panose="020B0604020202020204" pitchFamily="34" charset="0"/>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Regelmatige check om zo lang mogelijk </a:t>
            </a:r>
            <a:r>
              <a:rPr lang="nl-NL" sz="1800" b="1" dirty="0">
                <a:solidFill>
                  <a:schemeClr val="tx1">
                    <a:lumMod val="75000"/>
                    <a:lumOff val="25000"/>
                  </a:schemeClr>
                </a:solidFill>
                <a:latin typeface="Calibri" panose="020F0502020204030204" pitchFamily="34" charset="0"/>
                <a:cs typeface="Calibri" panose="020F0502020204030204" pitchFamily="34" charset="0"/>
              </a:rPr>
              <a:t>op niveau</a:t>
            </a:r>
            <a:r>
              <a:rPr lang="nl-NL" sz="1800" dirty="0">
                <a:solidFill>
                  <a:schemeClr val="tx1">
                    <a:lumMod val="75000"/>
                    <a:lumOff val="25000"/>
                  </a:schemeClr>
                </a:solidFill>
                <a:latin typeface="Calibri" panose="020F0502020204030204" pitchFamily="34" charset="0"/>
                <a:cs typeface="Calibri" panose="020F0502020204030204" pitchFamily="34" charset="0"/>
              </a:rPr>
              <a:t> te </a:t>
            </a:r>
            <a:r>
              <a:rPr lang="nl-NL" sz="1800" b="1" dirty="0">
                <a:solidFill>
                  <a:schemeClr val="tx1">
                    <a:lumMod val="75000"/>
                    <a:lumOff val="25000"/>
                  </a:schemeClr>
                </a:solidFill>
                <a:latin typeface="Calibri" panose="020F0502020204030204" pitchFamily="34" charset="0"/>
                <a:cs typeface="Calibri" panose="020F0502020204030204" pitchFamily="34" charset="0"/>
              </a:rPr>
              <a:t>presteren</a:t>
            </a:r>
            <a:r>
              <a:rPr lang="nl-NL" sz="1800" dirty="0">
                <a:solidFill>
                  <a:schemeClr val="tx1">
                    <a:lumMod val="75000"/>
                    <a:lumOff val="25000"/>
                  </a:schemeClr>
                </a:solidFill>
                <a:latin typeface="Calibri" panose="020F0502020204030204" pitchFamily="34" charset="0"/>
                <a:cs typeface="Calibri" panose="020F0502020204030204" pitchFamily="34" charset="0"/>
              </a:rPr>
              <a:t>, net als een </a:t>
            </a:r>
            <a:r>
              <a:rPr lang="nl-NL" sz="1800" b="1" dirty="0">
                <a:solidFill>
                  <a:schemeClr val="tx1">
                    <a:lumMod val="75000"/>
                    <a:lumOff val="25000"/>
                  </a:schemeClr>
                </a:solidFill>
                <a:latin typeface="Calibri" panose="020F0502020204030204" pitchFamily="34" charset="0"/>
                <a:cs typeface="Calibri" panose="020F0502020204030204" pitchFamily="34" charset="0"/>
              </a:rPr>
              <a:t>topsporter</a:t>
            </a:r>
            <a:r>
              <a:rPr lang="nl-NL" sz="1800" dirty="0">
                <a:solidFill>
                  <a:schemeClr val="tx1">
                    <a:lumMod val="75000"/>
                    <a:lumOff val="25000"/>
                  </a:schemeClr>
                </a:solidFill>
                <a:latin typeface="Calibri" panose="020F0502020204030204" pitchFamily="34" charset="0"/>
                <a:cs typeface="Calibri" panose="020F0502020204030204" pitchFamily="34" charset="0"/>
              </a:rPr>
              <a:t>.</a:t>
            </a:r>
          </a:p>
          <a:p>
            <a:pPr indent="-228600" algn="l">
              <a:lnSpc>
                <a:spcPct val="120000"/>
              </a:lnSpc>
              <a:buFont typeface="Arial" panose="020B0604020202020204" pitchFamily="34" charset="0"/>
              <a:buChar char="•"/>
            </a:pPr>
            <a:r>
              <a:rPr lang="nl-NL" sz="1800" b="1" dirty="0">
                <a:solidFill>
                  <a:schemeClr val="tx1">
                    <a:lumMod val="75000"/>
                    <a:lumOff val="25000"/>
                  </a:schemeClr>
                </a:solidFill>
                <a:latin typeface="Calibri" panose="020F0502020204030204" pitchFamily="34" charset="0"/>
                <a:cs typeface="Calibri" panose="020F0502020204030204" pitchFamily="34" charset="0"/>
              </a:rPr>
              <a:t>Vroegtijdig gezondheidsrisico’s </a:t>
            </a:r>
            <a:r>
              <a:rPr lang="nl-NL" sz="1800" dirty="0">
                <a:solidFill>
                  <a:schemeClr val="tx1">
                    <a:lumMod val="75000"/>
                    <a:lumOff val="25000"/>
                  </a:schemeClr>
                </a:solidFill>
                <a:latin typeface="Calibri" panose="020F0502020204030204" pitchFamily="34" charset="0"/>
                <a:cs typeface="Calibri" panose="020F0502020204030204" pitchFamily="34" charset="0"/>
              </a:rPr>
              <a:t>signaleren.</a:t>
            </a:r>
          </a:p>
          <a:p>
            <a:pPr indent="-228600" algn="l">
              <a:lnSpc>
                <a:spcPct val="120000"/>
              </a:lnSpc>
              <a:buFont typeface="Arial" panose="020B0604020202020204" pitchFamily="34" charset="0"/>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Gezond en vitaal werken tot jouw </a:t>
            </a:r>
            <a:r>
              <a:rPr lang="nl-NL" sz="1800" b="1" dirty="0">
                <a:solidFill>
                  <a:schemeClr val="tx1">
                    <a:lumMod val="75000"/>
                    <a:lumOff val="25000"/>
                  </a:schemeClr>
                </a:solidFill>
                <a:latin typeface="Calibri" panose="020F0502020204030204" pitchFamily="34" charset="0"/>
                <a:cs typeface="Calibri" panose="020F0502020204030204" pitchFamily="34" charset="0"/>
              </a:rPr>
              <a:t>pensioen</a:t>
            </a:r>
            <a:r>
              <a:rPr lang="nl-NL" sz="1800" dirty="0">
                <a:solidFill>
                  <a:schemeClr val="tx1">
                    <a:lumMod val="75000"/>
                    <a:lumOff val="25000"/>
                  </a:schemeClr>
                </a:solidFill>
                <a:latin typeface="Calibri" panose="020F0502020204030204" pitchFamily="34" charset="0"/>
                <a:cs typeface="Calibri" panose="020F0502020204030204" pitchFamily="34" charset="0"/>
              </a:rPr>
              <a:t>.</a:t>
            </a:r>
          </a:p>
          <a:p>
            <a:pPr indent="-228600" algn="l">
              <a:lnSpc>
                <a:spcPct val="120000"/>
              </a:lnSpc>
              <a:buFont typeface="Arial" panose="020B0604020202020204" pitchFamily="34" charset="0"/>
              <a:buChar char="•"/>
            </a:pPr>
            <a:r>
              <a:rPr lang="nl-NL" sz="1800" dirty="0">
                <a:solidFill>
                  <a:schemeClr val="tx1">
                    <a:lumMod val="75000"/>
                    <a:lumOff val="25000"/>
                  </a:schemeClr>
                </a:solidFill>
                <a:latin typeface="Calibri" panose="020F0502020204030204" pitchFamily="34" charset="0"/>
                <a:cs typeface="Calibri" panose="020F0502020204030204" pitchFamily="34" charset="0"/>
              </a:rPr>
              <a:t>Gezond en vitaal oud(er) worden.</a:t>
            </a:r>
          </a:p>
          <a:p>
            <a:pPr indent="-228600" algn="l">
              <a:buFont typeface="Arial" panose="020B0604020202020204" pitchFamily="34" charset="0"/>
              <a:buChar char="•"/>
            </a:pPr>
            <a:endParaRPr lang="nl-NL" sz="1800" dirty="0">
              <a:solidFill>
                <a:schemeClr val="tx1">
                  <a:lumMod val="75000"/>
                  <a:lumOff val="25000"/>
                </a:schemeClr>
              </a:solidFill>
              <a:latin typeface="Calibri" panose="020F0502020204030204" pitchFamily="34" charset="0"/>
              <a:cs typeface="Calibri" panose="020F0502020204030204" pitchFamily="34" charset="0"/>
            </a:endParaRPr>
          </a:p>
          <a:p>
            <a:pPr indent="-228600" algn="l">
              <a:buFont typeface="Arial" panose="020B0604020202020204" pitchFamily="34" charset="0"/>
              <a:buChar char="•"/>
            </a:pPr>
            <a:endParaRPr lang="en-US" sz="1800" dirty="0">
              <a:latin typeface="Calibri" panose="020F0502020204030204" pitchFamily="34" charset="0"/>
              <a:cs typeface="Calibri" panose="020F0502020204030204" pitchFamily="34" charset="0"/>
            </a:endParaRPr>
          </a:p>
        </p:txBody>
      </p:sp>
      <p:pic>
        <p:nvPicPr>
          <p:cNvPr id="6" name="Afbeelding 4" descr="Afbeelding met tekst, teken, stoppen, tekening&#10;&#10;Beschrijving is gegenereerd met zeer hoge betrouwbaarheid">
            <a:extLst>
              <a:ext uri="{FF2B5EF4-FFF2-40B4-BE49-F238E27FC236}">
                <a16:creationId xmlns:a16="http://schemas.microsoft.com/office/drawing/2014/main" id="{D62B167D-6B0C-4DFA-85B4-C56719819133}"/>
              </a:ext>
            </a:extLst>
          </p:cNvPr>
          <p:cNvPicPr>
            <a:picLocks noChangeAspect="1"/>
          </p:cNvPicPr>
          <p:nvPr/>
        </p:nvPicPr>
        <p:blipFill>
          <a:blip r:embed="rId4"/>
          <a:stretch>
            <a:fillRect/>
          </a:stretch>
        </p:blipFill>
        <p:spPr>
          <a:xfrm>
            <a:off x="9760580" y="123818"/>
            <a:ext cx="989816" cy="780240"/>
          </a:xfrm>
          <a:prstGeom prst="rect">
            <a:avLst/>
          </a:prstGeom>
        </p:spPr>
      </p:pic>
      <p:pic>
        <p:nvPicPr>
          <p:cNvPr id="8" name="Afbeelding 5" descr="Afbeelding met tekst, voedsel&#10;&#10;Beschrijving is gegenereerd met zeer hoge betrouwbaarheid">
            <a:extLst>
              <a:ext uri="{FF2B5EF4-FFF2-40B4-BE49-F238E27FC236}">
                <a16:creationId xmlns:a16="http://schemas.microsoft.com/office/drawing/2014/main" id="{57BB00B6-0349-41B0-A418-A16339014B17}"/>
              </a:ext>
            </a:extLst>
          </p:cNvPr>
          <p:cNvPicPr>
            <a:picLocks noChangeAspect="1"/>
          </p:cNvPicPr>
          <p:nvPr/>
        </p:nvPicPr>
        <p:blipFill>
          <a:blip r:embed="rId5"/>
          <a:stretch>
            <a:fillRect/>
          </a:stretch>
        </p:blipFill>
        <p:spPr>
          <a:xfrm>
            <a:off x="10972474" y="123818"/>
            <a:ext cx="1050431" cy="643437"/>
          </a:xfrm>
          <a:prstGeom prst="rect">
            <a:avLst/>
          </a:prstGeom>
        </p:spPr>
      </p:pic>
      <p:sp>
        <p:nvSpPr>
          <p:cNvPr id="11" name="Titel 1">
            <a:extLst>
              <a:ext uri="{FF2B5EF4-FFF2-40B4-BE49-F238E27FC236}">
                <a16:creationId xmlns:a16="http://schemas.microsoft.com/office/drawing/2014/main" id="{577CD96A-1F15-470E-AC94-355BD5AAAE2B}"/>
              </a:ext>
            </a:extLst>
          </p:cNvPr>
          <p:cNvSpPr txBox="1">
            <a:spLocks/>
          </p:cNvSpPr>
          <p:nvPr/>
        </p:nvSpPr>
        <p:spPr>
          <a:xfrm>
            <a:off x="713399" y="99828"/>
            <a:ext cx="3585646" cy="3329172"/>
          </a:xfrm>
          <a:prstGeom prst="ellipse">
            <a:avLst/>
          </a:prstGeom>
          <a:solidFill>
            <a:schemeClr val="accent2">
              <a:lumMod val="50000"/>
            </a:schemeClr>
          </a:solidFill>
          <a:ln w="19050" cap="rnd" cmpd="sng" algn="ctr">
            <a:solidFill>
              <a:schemeClr val="accent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r" defTabSz="457200" rtl="0" eaLnBrk="1" latinLnBrk="0" hangingPunct="1">
              <a:spcBef>
                <a:spcPct val="0"/>
              </a:spcBef>
              <a:buNone/>
              <a:defRPr sz="5400" kern="1200">
                <a:solidFill>
                  <a:schemeClr val="accen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2800" b="1" u="sng" dirty="0">
                <a:solidFill>
                  <a:srgbClr val="FFFFFF"/>
                </a:solidFill>
                <a:latin typeface="Calibri" panose="020F0502020204030204" pitchFamily="34" charset="0"/>
                <a:cs typeface="Calibri" panose="020F0502020204030204" pitchFamily="34" charset="0"/>
              </a:rPr>
              <a:t>Doel</a:t>
            </a:r>
            <a:r>
              <a:rPr lang="en-US" sz="2800" b="1" dirty="0">
                <a:solidFill>
                  <a:srgbClr val="FFFFFF"/>
                </a:solidFill>
                <a:latin typeface="Calibri" panose="020F0502020204030204" pitchFamily="34" charset="0"/>
                <a:cs typeface="Calibri" panose="020F0502020204030204" pitchFamily="34" charset="0"/>
              </a:rPr>
              <a:t> van de Gezondheids- &amp; Bodycheck</a:t>
            </a:r>
            <a:endParaRPr lang="en-US" sz="2800" b="1" dirty="0">
              <a:solidFill>
                <a:srgbClr val="FFFFFF"/>
              </a:solidFill>
              <a:latin typeface="Calibri" panose="020F0502020204030204" pitchFamily="34" charset="0"/>
              <a:ea typeface="+mj-ea"/>
              <a:cs typeface="Calibri" panose="020F0502020204030204" pitchFamily="34" charset="0"/>
            </a:endParaRPr>
          </a:p>
        </p:txBody>
      </p:sp>
      <p:pic>
        <p:nvPicPr>
          <p:cNvPr id="2" name="Afbeelding 1" descr="Afbeelding met Lettertype, Graphics, schermopname, ontwerp&#10;&#10;Automatisch gegenereerde beschrijving">
            <a:extLst>
              <a:ext uri="{FF2B5EF4-FFF2-40B4-BE49-F238E27FC236}">
                <a16:creationId xmlns:a16="http://schemas.microsoft.com/office/drawing/2014/main" id="{8374C1E7-96E5-4341-06C3-D7F8D1D77B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6115469"/>
            <a:ext cx="2378617" cy="673682"/>
          </a:xfrm>
          <a:prstGeom prst="rect">
            <a:avLst/>
          </a:prstGeom>
        </p:spPr>
      </p:pic>
    </p:spTree>
    <p:extLst>
      <p:ext uri="{BB962C8B-B14F-4D97-AF65-F5344CB8AC3E}">
        <p14:creationId xmlns:p14="http://schemas.microsoft.com/office/powerpoint/2010/main" val="1331287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Afbeelding 12" descr="Afbeelding met man, persoon, staand, vasthouden&#10;&#10;Automatisch gegenereerde beschrijving">
            <a:extLst>
              <a:ext uri="{FF2B5EF4-FFF2-40B4-BE49-F238E27FC236}">
                <a16:creationId xmlns:a16="http://schemas.microsoft.com/office/drawing/2014/main" id="{746D13D7-DFED-47BD-8822-019442EDFAA7}"/>
              </a:ext>
            </a:extLst>
          </p:cNvPr>
          <p:cNvPicPr>
            <a:picLocks noChangeAspect="1"/>
          </p:cNvPicPr>
          <p:nvPr/>
        </p:nvPicPr>
        <p:blipFill>
          <a:blip r:embed="rId3">
            <a:alphaModFix amt="45000"/>
            <a:extLst>
              <a:ext uri="{28A0092B-C50C-407E-A947-70E740481C1C}">
                <a14:useLocalDpi xmlns:a14="http://schemas.microsoft.com/office/drawing/2010/main" val="0"/>
              </a:ext>
            </a:extLst>
          </a:blip>
          <a:stretch>
            <a:fillRect/>
          </a:stretch>
        </p:blipFill>
        <p:spPr>
          <a:xfrm>
            <a:off x="785438" y="-362728"/>
            <a:ext cx="10075997" cy="7220728"/>
          </a:xfrm>
          <a:prstGeom prst="rect">
            <a:avLst/>
          </a:prstGeom>
          <a:effectLst>
            <a:softEdge rad="787400"/>
          </a:effectLst>
        </p:spPr>
      </p:pic>
      <p:sp>
        <p:nvSpPr>
          <p:cNvPr id="7" name="Tijdelijke aanduiding voor inhoud 1">
            <a:extLst>
              <a:ext uri="{FF2B5EF4-FFF2-40B4-BE49-F238E27FC236}">
                <a16:creationId xmlns:a16="http://schemas.microsoft.com/office/drawing/2014/main" id="{A46EA40A-2A82-4121-9930-393C93804F22}"/>
              </a:ext>
            </a:extLst>
          </p:cNvPr>
          <p:cNvSpPr txBox="1">
            <a:spLocks/>
          </p:cNvSpPr>
          <p:nvPr/>
        </p:nvSpPr>
        <p:spPr>
          <a:xfrm>
            <a:off x="5731471" y="928184"/>
            <a:ext cx="5497155" cy="3029667"/>
          </a:xfrm>
          <a:prstGeom prst="rect">
            <a:avLst/>
          </a:prstGeom>
        </p:spPr>
        <p:txBody>
          <a:bodyPr vert="horz" lIns="91440" tIns="45720" rIns="91440" bIns="45720" rtlCol="0">
            <a:normAutofit fontScale="4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nl-NL" sz="5000" dirty="0">
              <a:solidFill>
                <a:schemeClr val="tx1">
                  <a:lumMod val="75000"/>
                  <a:lumOff val="25000"/>
                </a:schemeClr>
              </a:solidFill>
              <a:latin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nl-NL" sz="5000" dirty="0">
                <a:solidFill>
                  <a:schemeClr val="tx1">
                    <a:lumMod val="75000"/>
                    <a:lumOff val="25000"/>
                  </a:schemeClr>
                </a:solidFill>
                <a:latin typeface="Calibri" panose="020F0502020204030204" pitchFamily="34" charset="0"/>
                <a:cs typeface="Calibri" panose="020F0502020204030204" pitchFamily="34" charset="0"/>
              </a:rPr>
              <a:t>(Online) vragenlijst; </a:t>
            </a:r>
          </a:p>
          <a:p>
            <a:pPr marL="342900" indent="-342900" algn="l">
              <a:buFont typeface="Arial" panose="020B0604020202020204" pitchFamily="34" charset="0"/>
              <a:buChar char="•"/>
            </a:pPr>
            <a:r>
              <a:rPr lang="nl-NL" sz="5000" dirty="0">
                <a:solidFill>
                  <a:schemeClr val="tx1">
                    <a:lumMod val="75000"/>
                    <a:lumOff val="25000"/>
                  </a:schemeClr>
                </a:solidFill>
                <a:latin typeface="Calibri"/>
                <a:cs typeface="Calibri"/>
              </a:rPr>
              <a:t>Beroepsgericht medisch onderzoek; </a:t>
            </a:r>
          </a:p>
          <a:p>
            <a:pPr marL="342900" indent="-342900" algn="l">
              <a:buFont typeface="Arial" panose="020B0604020202020204" pitchFamily="34" charset="0"/>
              <a:buChar char="•"/>
            </a:pPr>
            <a:r>
              <a:rPr lang="nl-NL" sz="5000" dirty="0">
                <a:solidFill>
                  <a:schemeClr val="tx1">
                    <a:lumMod val="75000"/>
                    <a:lumOff val="25000"/>
                  </a:schemeClr>
                </a:solidFill>
                <a:latin typeface="Calibri" panose="020F0502020204030204" pitchFamily="34" charset="0"/>
                <a:cs typeface="Calibri" panose="020F0502020204030204" pitchFamily="34" charset="0"/>
              </a:rPr>
              <a:t>Adviesgesprek;</a:t>
            </a:r>
          </a:p>
          <a:p>
            <a:pPr marL="342900" indent="-342900" algn="l">
              <a:buFont typeface="Arial" panose="020B0604020202020204" pitchFamily="34" charset="0"/>
              <a:buChar char="•"/>
            </a:pPr>
            <a:r>
              <a:rPr lang="nl-NL" sz="5000" dirty="0">
                <a:solidFill>
                  <a:schemeClr val="tx1">
                    <a:lumMod val="75000"/>
                    <a:lumOff val="25000"/>
                  </a:schemeClr>
                </a:solidFill>
                <a:latin typeface="Calibri" panose="020F0502020204030204" pitchFamily="34" charset="0"/>
                <a:cs typeface="Calibri" panose="020F0502020204030204" pitchFamily="34" charset="0"/>
              </a:rPr>
              <a:t>Persoonlijk rapport;</a:t>
            </a:r>
          </a:p>
          <a:p>
            <a:pPr algn="l">
              <a:lnSpc>
                <a:spcPct val="170000"/>
              </a:lnSpc>
            </a:pPr>
            <a:r>
              <a:rPr lang="nl-NL" sz="5000" i="1" dirty="0">
                <a:solidFill>
                  <a:schemeClr val="tx1">
                    <a:lumMod val="75000"/>
                    <a:lumOff val="25000"/>
                  </a:schemeClr>
                </a:solidFill>
                <a:latin typeface="Calibri" panose="020F0502020204030204" pitchFamily="34" charset="0"/>
                <a:cs typeface="Calibri" panose="020F0502020204030204" pitchFamily="34" charset="0"/>
              </a:rPr>
              <a:t>Je kunt </a:t>
            </a:r>
            <a:r>
              <a:rPr lang="nl-NL" sz="5000" b="1" i="1" dirty="0">
                <a:solidFill>
                  <a:schemeClr val="tx1">
                    <a:lumMod val="75000"/>
                    <a:lumOff val="25000"/>
                  </a:schemeClr>
                </a:solidFill>
                <a:latin typeface="Calibri" panose="020F0502020204030204" pitchFamily="34" charset="0"/>
                <a:cs typeface="Calibri" panose="020F0502020204030204" pitchFamily="34" charset="0"/>
              </a:rPr>
              <a:t>niet</a:t>
            </a:r>
            <a:r>
              <a:rPr lang="nl-NL" sz="5000" i="1" dirty="0">
                <a:solidFill>
                  <a:schemeClr val="tx1">
                    <a:lumMod val="75000"/>
                    <a:lumOff val="25000"/>
                  </a:schemeClr>
                </a:solidFill>
                <a:latin typeface="Calibri" panose="020F0502020204030204" pitchFamily="34" charset="0"/>
                <a:cs typeface="Calibri" panose="020F0502020204030204" pitchFamily="34" charset="0"/>
              </a:rPr>
              <a:t> afgekeurd worden! </a:t>
            </a:r>
            <a:endParaRPr lang="nl-NL" sz="5000" i="1" dirty="0">
              <a:latin typeface="Calibri" panose="020F0502020204030204" pitchFamily="34" charset="0"/>
              <a:cs typeface="Calibri" panose="020F0502020204030204" pitchFamily="34" charset="0"/>
            </a:endParaRPr>
          </a:p>
          <a:p>
            <a:pPr algn="l"/>
            <a:endParaRPr lang="en-US" sz="1800" dirty="0">
              <a:latin typeface="Calibri" panose="020F0502020204030204" pitchFamily="34" charset="0"/>
              <a:cs typeface="Calibri" panose="020F0502020204030204" pitchFamily="34" charset="0"/>
            </a:endParaRPr>
          </a:p>
        </p:txBody>
      </p:sp>
      <p:pic>
        <p:nvPicPr>
          <p:cNvPr id="6" name="Afbeelding 4" descr="Afbeelding met tekst, teken, stoppen, tekening&#10;&#10;Beschrijving is gegenereerd met zeer hoge betrouwbaarheid">
            <a:extLst>
              <a:ext uri="{FF2B5EF4-FFF2-40B4-BE49-F238E27FC236}">
                <a16:creationId xmlns:a16="http://schemas.microsoft.com/office/drawing/2014/main" id="{D62B167D-6B0C-4DFA-85B4-C56719819133}"/>
              </a:ext>
            </a:extLst>
          </p:cNvPr>
          <p:cNvPicPr>
            <a:picLocks noChangeAspect="1"/>
          </p:cNvPicPr>
          <p:nvPr/>
        </p:nvPicPr>
        <p:blipFill>
          <a:blip r:embed="rId4"/>
          <a:stretch>
            <a:fillRect/>
          </a:stretch>
        </p:blipFill>
        <p:spPr>
          <a:xfrm>
            <a:off x="9760580" y="123818"/>
            <a:ext cx="989816" cy="780240"/>
          </a:xfrm>
          <a:prstGeom prst="rect">
            <a:avLst/>
          </a:prstGeom>
        </p:spPr>
      </p:pic>
      <p:pic>
        <p:nvPicPr>
          <p:cNvPr id="8" name="Afbeelding 5" descr="Afbeelding met tekst, voedsel&#10;&#10;Beschrijving is gegenereerd met zeer hoge betrouwbaarheid">
            <a:extLst>
              <a:ext uri="{FF2B5EF4-FFF2-40B4-BE49-F238E27FC236}">
                <a16:creationId xmlns:a16="http://schemas.microsoft.com/office/drawing/2014/main" id="{57BB00B6-0349-41B0-A418-A16339014B17}"/>
              </a:ext>
            </a:extLst>
          </p:cNvPr>
          <p:cNvPicPr>
            <a:picLocks noChangeAspect="1"/>
          </p:cNvPicPr>
          <p:nvPr/>
        </p:nvPicPr>
        <p:blipFill>
          <a:blip r:embed="rId5"/>
          <a:stretch>
            <a:fillRect/>
          </a:stretch>
        </p:blipFill>
        <p:spPr>
          <a:xfrm>
            <a:off x="10972474" y="123818"/>
            <a:ext cx="1050431" cy="643437"/>
          </a:xfrm>
          <a:prstGeom prst="rect">
            <a:avLst/>
          </a:prstGeom>
        </p:spPr>
      </p:pic>
      <p:sp>
        <p:nvSpPr>
          <p:cNvPr id="3" name="Tekstvak 2">
            <a:extLst>
              <a:ext uri="{FF2B5EF4-FFF2-40B4-BE49-F238E27FC236}">
                <a16:creationId xmlns:a16="http://schemas.microsoft.com/office/drawing/2014/main" id="{CB954E81-4718-4A61-9513-6BFF90072F8D}"/>
              </a:ext>
            </a:extLst>
          </p:cNvPr>
          <p:cNvSpPr txBox="1"/>
          <p:nvPr/>
        </p:nvSpPr>
        <p:spPr>
          <a:xfrm>
            <a:off x="6920426" y="4582116"/>
            <a:ext cx="5102479" cy="2123658"/>
          </a:xfrm>
          <a:prstGeom prst="rect">
            <a:avLst/>
          </a:prstGeom>
          <a:solidFill>
            <a:schemeClr val="lt1"/>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lvl="1" algn="ctr"/>
            <a:r>
              <a:rPr lang="nl-NL" sz="1400" dirty="0">
                <a:latin typeface="Calibri" panose="020F0502020204030204" pitchFamily="34" charset="0"/>
                <a:cs typeface="Calibri" panose="020F0502020204030204" pitchFamily="34" charset="0"/>
              </a:rPr>
              <a:t>Benieuwd hoe de GBC in zijn werk gaat? </a:t>
            </a:r>
            <a:br>
              <a:rPr lang="nl-NL" sz="1400" dirty="0">
                <a:latin typeface="Calibri" panose="020F0502020204030204" pitchFamily="34" charset="0"/>
                <a:cs typeface="Calibri" panose="020F0502020204030204" pitchFamily="34" charset="0"/>
              </a:rPr>
            </a:br>
            <a:r>
              <a:rPr lang="nl-NL" sz="1400" dirty="0">
                <a:latin typeface="Calibri" panose="020F0502020204030204" pitchFamily="34" charset="0"/>
                <a:cs typeface="Calibri" panose="020F0502020204030204" pitchFamily="34" charset="0"/>
              </a:rPr>
              <a:t>Bekijk de video’s via onderstaande link of QR code:</a:t>
            </a:r>
            <a:br>
              <a:rPr lang="nl-NL" dirty="0">
                <a:latin typeface="Calibri" panose="020F0502020204030204" pitchFamily="34" charset="0"/>
                <a:cs typeface="Calibri" panose="020F0502020204030204" pitchFamily="34" charset="0"/>
              </a:rPr>
            </a:br>
            <a:r>
              <a:rPr lang="nl-NL" sz="1400" dirty="0">
                <a:latin typeface="Calibri" panose="020F0502020204030204" pitchFamily="34" charset="0"/>
                <a:cs typeface="Calibri" panose="020F0502020204030204" pitchFamily="34" charset="0"/>
                <a:hlinkClick r:id="rId6"/>
              </a:rPr>
              <a:t>https://www.susag.nl/gbc/</a:t>
            </a:r>
            <a:r>
              <a:rPr lang="nl-NL" sz="1400" dirty="0">
                <a:latin typeface="Calibri" panose="020F0502020204030204" pitchFamily="34" charset="0"/>
                <a:cs typeface="Calibri" panose="020F0502020204030204" pitchFamily="34" charset="0"/>
              </a:rPr>
              <a:t> </a:t>
            </a:r>
            <a:endParaRPr lang="nl-NL" dirty="0">
              <a:latin typeface="Calibri" panose="020F0502020204030204" pitchFamily="34" charset="0"/>
              <a:cs typeface="Calibri" panose="020F0502020204030204" pitchFamily="34" charset="0"/>
            </a:endParaRPr>
          </a:p>
          <a:p>
            <a:endParaRPr lang="nl-NL" dirty="0">
              <a:latin typeface="Calibri" panose="020F0502020204030204" pitchFamily="34" charset="0"/>
              <a:cs typeface="Calibri" panose="020F0502020204030204" pitchFamily="34" charset="0"/>
            </a:endParaRPr>
          </a:p>
          <a:p>
            <a:endParaRPr lang="nl-NL" dirty="0">
              <a:latin typeface="Calibri" panose="020F0502020204030204" pitchFamily="34" charset="0"/>
              <a:cs typeface="Calibri" panose="020F0502020204030204" pitchFamily="34" charset="0"/>
            </a:endParaRPr>
          </a:p>
          <a:p>
            <a:endParaRPr lang="nl-NL" dirty="0">
              <a:latin typeface="Calibri" panose="020F0502020204030204" pitchFamily="34" charset="0"/>
              <a:cs typeface="Calibri" panose="020F0502020204030204" pitchFamily="34" charset="0"/>
            </a:endParaRPr>
          </a:p>
          <a:p>
            <a:endParaRPr lang="nl-NL" dirty="0">
              <a:latin typeface="Calibri" panose="020F0502020204030204" pitchFamily="34" charset="0"/>
              <a:cs typeface="Calibri" panose="020F0502020204030204" pitchFamily="34" charset="0"/>
            </a:endParaRPr>
          </a:p>
          <a:p>
            <a:endParaRPr lang="nl-NL" dirty="0">
              <a:latin typeface="Calibri" panose="020F0502020204030204" pitchFamily="34" charset="0"/>
              <a:cs typeface="Calibri" panose="020F0502020204030204" pitchFamily="34" charset="0"/>
            </a:endParaRPr>
          </a:p>
        </p:txBody>
      </p:sp>
      <p:sp>
        <p:nvSpPr>
          <p:cNvPr id="14" name="Titel 1">
            <a:extLst>
              <a:ext uri="{FF2B5EF4-FFF2-40B4-BE49-F238E27FC236}">
                <a16:creationId xmlns:a16="http://schemas.microsoft.com/office/drawing/2014/main" id="{FBFA148A-546A-47EC-8BC0-CCE656D4B550}"/>
              </a:ext>
            </a:extLst>
          </p:cNvPr>
          <p:cNvSpPr txBox="1">
            <a:spLocks/>
          </p:cNvSpPr>
          <p:nvPr/>
        </p:nvSpPr>
        <p:spPr>
          <a:xfrm>
            <a:off x="713399" y="99828"/>
            <a:ext cx="3585646" cy="3329172"/>
          </a:xfrm>
          <a:prstGeom prst="ellipse">
            <a:avLst/>
          </a:prstGeom>
          <a:solidFill>
            <a:schemeClr val="accent2">
              <a:lumMod val="50000"/>
            </a:schemeClr>
          </a:solidFill>
          <a:ln w="19050" cap="rnd" cmpd="sng" algn="ctr">
            <a:solidFill>
              <a:schemeClr val="accent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r" defTabSz="457200" rtl="0" eaLnBrk="1" latinLnBrk="0" hangingPunct="1">
              <a:spcBef>
                <a:spcPct val="0"/>
              </a:spcBef>
              <a:buNone/>
              <a:defRPr sz="5400" kern="1200">
                <a:solidFill>
                  <a:schemeClr val="accen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2800" b="1" u="sng" dirty="0">
                <a:solidFill>
                  <a:schemeClr val="bg1"/>
                </a:solidFill>
                <a:latin typeface="Calibri" panose="020F0502020204030204" pitchFamily="34" charset="0"/>
                <a:cs typeface="Calibri" panose="020F0502020204030204" pitchFamily="34" charset="0"/>
              </a:rPr>
              <a:t>Inhoud</a:t>
            </a:r>
            <a:r>
              <a:rPr lang="en-US" sz="2800" b="1" dirty="0">
                <a:solidFill>
                  <a:schemeClr val="bg1"/>
                </a:solidFill>
                <a:latin typeface="Calibri" panose="020F0502020204030204" pitchFamily="34" charset="0"/>
                <a:cs typeface="Calibri" panose="020F0502020204030204" pitchFamily="34" charset="0"/>
              </a:rPr>
              <a:t> Gezondheids- &amp; Bodycheck</a:t>
            </a:r>
            <a:endParaRPr lang="en-US" sz="2800" b="1" dirty="0">
              <a:solidFill>
                <a:srgbClr val="FFFFFF"/>
              </a:solidFill>
              <a:latin typeface="Calibri" panose="020F0502020204030204" pitchFamily="34" charset="0"/>
              <a:cs typeface="Calibri" panose="020F0502020204030204" pitchFamily="34" charset="0"/>
            </a:endParaRPr>
          </a:p>
        </p:txBody>
      </p:sp>
      <p:pic>
        <p:nvPicPr>
          <p:cNvPr id="10" name="Afbeelding 9" descr="Afbeelding met tekst, schermopname, plein, Graphics&#10;&#10;Automatisch gegenereerde beschrijving">
            <a:extLst>
              <a:ext uri="{FF2B5EF4-FFF2-40B4-BE49-F238E27FC236}">
                <a16:creationId xmlns:a16="http://schemas.microsoft.com/office/drawing/2014/main" id="{F018FBB0-2E89-7986-D1CB-51E1F9F5D8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55877" y="5446718"/>
            <a:ext cx="809405" cy="1165544"/>
          </a:xfrm>
          <a:prstGeom prst="rect">
            <a:avLst/>
          </a:prstGeom>
        </p:spPr>
      </p:pic>
      <p:pic>
        <p:nvPicPr>
          <p:cNvPr id="12" name="Afbeelding 11" descr="Afbeelding met Lettertype, Graphics, schermopname, ontwerp&#10;&#10;Automatisch gegenereerde beschrijving">
            <a:extLst>
              <a:ext uri="{FF2B5EF4-FFF2-40B4-BE49-F238E27FC236}">
                <a16:creationId xmlns:a16="http://schemas.microsoft.com/office/drawing/2014/main" id="{61BADFEA-2935-2528-A956-743701CB1E0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6115469"/>
            <a:ext cx="2378617" cy="673682"/>
          </a:xfrm>
          <a:prstGeom prst="rect">
            <a:avLst/>
          </a:prstGeom>
        </p:spPr>
      </p:pic>
    </p:spTree>
    <p:extLst>
      <p:ext uri="{BB962C8B-B14F-4D97-AF65-F5344CB8AC3E}">
        <p14:creationId xmlns:p14="http://schemas.microsoft.com/office/powerpoint/2010/main" val="1933747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1">
            <a:extLst>
              <a:ext uri="{FF2B5EF4-FFF2-40B4-BE49-F238E27FC236}">
                <a16:creationId xmlns:a16="http://schemas.microsoft.com/office/drawing/2014/main" id="{A46EA40A-2A82-4121-9930-393C93804F22}"/>
              </a:ext>
            </a:extLst>
          </p:cNvPr>
          <p:cNvSpPr txBox="1">
            <a:spLocks/>
          </p:cNvSpPr>
          <p:nvPr/>
        </p:nvSpPr>
        <p:spPr>
          <a:xfrm>
            <a:off x="3686959" y="2572512"/>
            <a:ext cx="7285515" cy="4072128"/>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nl-NL" sz="2000" dirty="0">
              <a:solidFill>
                <a:schemeClr val="tx1">
                  <a:lumMod val="75000"/>
                  <a:lumOff val="25000"/>
                </a:schemeClr>
              </a:solidFill>
              <a:latin typeface="Calibri" panose="020F0502020204030204" pitchFamily="34" charset="0"/>
              <a:cs typeface="Calibri" panose="020F0502020204030204" pitchFamily="34" charset="0"/>
            </a:endParaRPr>
          </a:p>
          <a:p>
            <a:pPr marL="285750" indent="-285750" algn="l">
              <a:lnSpc>
                <a:spcPct val="120000"/>
              </a:lnSpc>
              <a:buFont typeface="Arial" panose="020B0604020202020204" pitchFamily="34" charset="0"/>
              <a:buChar char="•"/>
            </a:pPr>
            <a:r>
              <a:rPr lang="nl-NL" sz="2000" b="0" i="0" u="none" strike="noStrike" baseline="0" dirty="0">
                <a:solidFill>
                  <a:srgbClr val="000000"/>
                </a:solidFill>
                <a:latin typeface="Calibri" panose="020F0502020204030204" pitchFamily="34" charset="0"/>
                <a:cs typeface="Calibri" panose="020F0502020204030204" pitchFamily="34" charset="0"/>
              </a:rPr>
              <a:t>BMI meting (lengte, gewicht, buikomvang)</a:t>
            </a:r>
          </a:p>
          <a:p>
            <a:pPr marL="285750" indent="-285750" algn="l">
              <a:lnSpc>
                <a:spcPct val="120000"/>
              </a:lnSpc>
              <a:buFont typeface="Arial" panose="020B0604020202020204" pitchFamily="34" charset="0"/>
              <a:buChar char="•"/>
            </a:pPr>
            <a:r>
              <a:rPr lang="nl-NL" sz="2000" b="0" i="0" u="none" strike="noStrike" baseline="0" dirty="0">
                <a:solidFill>
                  <a:srgbClr val="000000"/>
                </a:solidFill>
                <a:latin typeface="Calibri" panose="020F0502020204030204" pitchFamily="34" charset="0"/>
                <a:cs typeface="Calibri" panose="020F0502020204030204" pitchFamily="34" charset="0"/>
              </a:rPr>
              <a:t>Vetpercentage meting</a:t>
            </a:r>
          </a:p>
          <a:p>
            <a:pPr marL="285750" indent="-285750" algn="l">
              <a:lnSpc>
                <a:spcPct val="120000"/>
              </a:lnSpc>
              <a:buFont typeface="Arial" panose="020B0604020202020204" pitchFamily="34" charset="0"/>
              <a:buChar char="•"/>
            </a:pPr>
            <a:r>
              <a:rPr lang="nl-NL" sz="2000" b="0" i="0" u="none" strike="noStrike" baseline="0" dirty="0">
                <a:solidFill>
                  <a:srgbClr val="000000"/>
                </a:solidFill>
                <a:latin typeface="Calibri" panose="020F0502020204030204" pitchFamily="34" charset="0"/>
                <a:cs typeface="Calibri" panose="020F0502020204030204" pitchFamily="34" charset="0"/>
              </a:rPr>
              <a:t>Bloedruk meting </a:t>
            </a:r>
          </a:p>
          <a:p>
            <a:pPr marL="285750" indent="-285750" algn="l">
              <a:lnSpc>
                <a:spcPct val="120000"/>
              </a:lnSpc>
              <a:buFont typeface="Arial" panose="020B0604020202020204" pitchFamily="34" charset="0"/>
              <a:buChar char="•"/>
            </a:pPr>
            <a:r>
              <a:rPr lang="nl-NL" sz="2000" b="0" i="0" u="none" strike="noStrike" baseline="0" dirty="0">
                <a:solidFill>
                  <a:srgbClr val="000000"/>
                </a:solidFill>
                <a:latin typeface="Calibri" panose="020F0502020204030204" pitchFamily="34" charset="0"/>
                <a:cs typeface="Calibri" panose="020F0502020204030204" pitchFamily="34" charset="0"/>
              </a:rPr>
              <a:t>Onderzoek naar zichtvermogen (oogmeting)</a:t>
            </a:r>
          </a:p>
          <a:p>
            <a:pPr marL="285750" indent="-285750" algn="l">
              <a:lnSpc>
                <a:spcPct val="120000"/>
              </a:lnSpc>
              <a:buFont typeface="Arial" panose="020B0604020202020204" pitchFamily="34" charset="0"/>
              <a:buChar char="•"/>
            </a:pPr>
            <a:r>
              <a:rPr lang="nl-NL" sz="2000" b="0" i="0" u="none" strike="noStrike" baseline="0" dirty="0">
                <a:solidFill>
                  <a:srgbClr val="000000"/>
                </a:solidFill>
                <a:latin typeface="Calibri" panose="020F0502020204030204" pitchFamily="34" charset="0"/>
                <a:cs typeface="Calibri" panose="020F0502020204030204" pitchFamily="34" charset="0"/>
              </a:rPr>
              <a:t>Vingerprik voor cholesterol en </a:t>
            </a:r>
            <a:r>
              <a:rPr lang="nl-NL" sz="2000" b="0" kern="1200" dirty="0">
                <a:solidFill>
                  <a:schemeClr val="tx1"/>
                </a:solidFill>
                <a:effectLst/>
                <a:latin typeface="Calibri" panose="020F0502020204030204" pitchFamily="34" charset="0"/>
                <a:cs typeface="Calibri" panose="020F0502020204030204" pitchFamily="34" charset="0"/>
              </a:rPr>
              <a:t>glucose/</a:t>
            </a:r>
            <a:r>
              <a:rPr lang="nl-NL" sz="2000" b="0" i="0" u="none" strike="noStrike" baseline="0" dirty="0">
                <a:solidFill>
                  <a:srgbClr val="000000"/>
                </a:solidFill>
                <a:latin typeface="Calibri" panose="020F0502020204030204" pitchFamily="34" charset="0"/>
                <a:cs typeface="Calibri" panose="020F0502020204030204" pitchFamily="34" charset="0"/>
              </a:rPr>
              <a:t>suiker meting</a:t>
            </a:r>
          </a:p>
          <a:p>
            <a:pPr marL="285750" indent="-285750" algn="l">
              <a:lnSpc>
                <a:spcPct val="120000"/>
              </a:lnSpc>
              <a:buFont typeface="Arial" panose="020B0604020202020204" pitchFamily="34" charset="0"/>
              <a:buChar char="•"/>
            </a:pPr>
            <a:r>
              <a:rPr lang="nl-NL" sz="2000" b="0" i="0" u="none" strike="noStrike" baseline="0" dirty="0">
                <a:solidFill>
                  <a:srgbClr val="000000"/>
                </a:solidFill>
                <a:latin typeface="Calibri" panose="020F0502020204030204" pitchFamily="34" charset="0"/>
                <a:cs typeface="Calibri" panose="020F0502020204030204" pitchFamily="34" charset="0"/>
              </a:rPr>
              <a:t>ECG hartfilmpje</a:t>
            </a:r>
          </a:p>
          <a:p>
            <a:pPr marL="285750" indent="-285750" algn="l">
              <a:lnSpc>
                <a:spcPct val="120000"/>
              </a:lnSpc>
              <a:buFont typeface="Arial" panose="020B0604020202020204" pitchFamily="34" charset="0"/>
              <a:buChar char="•"/>
            </a:pPr>
            <a:r>
              <a:rPr lang="nl-NL" sz="2000" b="0" i="0" u="none" strike="noStrike" baseline="0" dirty="0">
                <a:solidFill>
                  <a:srgbClr val="000000"/>
                </a:solidFill>
                <a:latin typeface="Calibri" panose="020F0502020204030204" pitchFamily="34" charset="0"/>
                <a:cs typeface="Calibri" panose="020F0502020204030204" pitchFamily="34" charset="0"/>
              </a:rPr>
              <a:t>Onderzoek naar houding- en bewegingsapparaat en evenwicht</a:t>
            </a:r>
          </a:p>
          <a:p>
            <a:pPr marL="285750" indent="-285750" algn="l">
              <a:lnSpc>
                <a:spcPct val="120000"/>
              </a:lnSpc>
              <a:buFont typeface="Arial" panose="020B0604020202020204" pitchFamily="34" charset="0"/>
              <a:buChar char="•"/>
            </a:pPr>
            <a:r>
              <a:rPr lang="nl-NL" sz="2000" b="0" i="0" u="none" strike="noStrike" baseline="0" dirty="0">
                <a:solidFill>
                  <a:srgbClr val="000000"/>
                </a:solidFill>
                <a:latin typeface="Calibri" panose="020F0502020204030204" pitchFamily="34" charset="0"/>
                <a:cs typeface="Calibri" panose="020F0502020204030204" pitchFamily="34" charset="0"/>
              </a:rPr>
              <a:t>Beeldschermtest (kantoorpersoneel) </a:t>
            </a:r>
          </a:p>
          <a:p>
            <a:pPr marL="285750" indent="-285750" algn="l">
              <a:lnSpc>
                <a:spcPct val="120000"/>
              </a:lnSpc>
              <a:buFont typeface="Arial" panose="020B0604020202020204" pitchFamily="34" charset="0"/>
              <a:buChar char="•"/>
            </a:pPr>
            <a:r>
              <a:rPr lang="nl-NL" sz="2000" b="0" i="0" u="none" strike="noStrike" baseline="0" dirty="0">
                <a:solidFill>
                  <a:srgbClr val="000000"/>
                </a:solidFill>
                <a:latin typeface="Calibri" panose="020F0502020204030204" pitchFamily="34" charset="0"/>
                <a:cs typeface="Calibri" panose="020F0502020204030204" pitchFamily="34" charset="0"/>
              </a:rPr>
              <a:t>Longfunctie onderzoek (onderhoudsp</a:t>
            </a:r>
            <a:r>
              <a:rPr lang="nl-NL" sz="2000" dirty="0">
                <a:solidFill>
                  <a:srgbClr val="000000"/>
                </a:solidFill>
                <a:latin typeface="Calibri" panose="020F0502020204030204" pitchFamily="34" charset="0"/>
                <a:cs typeface="Calibri" panose="020F0502020204030204" pitchFamily="34" charset="0"/>
              </a:rPr>
              <a:t>ersoneel)</a:t>
            </a:r>
            <a:endParaRPr lang="nl-NL" sz="2000" b="0" i="0" u="none" strike="noStrike" baseline="0" dirty="0">
              <a:solidFill>
                <a:srgbClr val="000000"/>
              </a:solidFill>
              <a:latin typeface="Calibri" panose="020F0502020204030204" pitchFamily="34" charset="0"/>
              <a:cs typeface="Calibri" panose="020F0502020204030204" pitchFamily="34" charset="0"/>
            </a:endParaRPr>
          </a:p>
          <a:p>
            <a:pPr marL="285750" indent="-285750" algn="l">
              <a:lnSpc>
                <a:spcPct val="120000"/>
              </a:lnSpc>
              <a:buFont typeface="Arial" panose="020B0604020202020204" pitchFamily="34" charset="0"/>
              <a:buChar char="•"/>
            </a:pPr>
            <a:r>
              <a:rPr lang="nl-NL" sz="2000" b="0" i="0" u="none" strike="noStrike" baseline="0" dirty="0">
                <a:solidFill>
                  <a:srgbClr val="000000"/>
                </a:solidFill>
                <a:latin typeface="Calibri" panose="020F0502020204030204" pitchFamily="34" charset="0"/>
                <a:cs typeface="Calibri" panose="020F0502020204030204" pitchFamily="34" charset="0"/>
              </a:rPr>
              <a:t>Gehooronderzoek (onderhoudspersoneel)</a:t>
            </a:r>
            <a:endParaRPr lang="en-US" sz="2000" dirty="0">
              <a:latin typeface="Calibri" panose="020F0502020204030204" pitchFamily="34" charset="0"/>
              <a:cs typeface="Calibri" panose="020F0502020204030204" pitchFamily="34" charset="0"/>
            </a:endParaRPr>
          </a:p>
        </p:txBody>
      </p:sp>
      <p:pic>
        <p:nvPicPr>
          <p:cNvPr id="6" name="Afbeelding 4" descr="Afbeelding met tekst, teken, stoppen, tekening&#10;&#10;Beschrijving is gegenereerd met zeer hoge betrouwbaarheid">
            <a:extLst>
              <a:ext uri="{FF2B5EF4-FFF2-40B4-BE49-F238E27FC236}">
                <a16:creationId xmlns:a16="http://schemas.microsoft.com/office/drawing/2014/main" id="{D62B167D-6B0C-4DFA-85B4-C56719819133}"/>
              </a:ext>
            </a:extLst>
          </p:cNvPr>
          <p:cNvPicPr>
            <a:picLocks noChangeAspect="1"/>
          </p:cNvPicPr>
          <p:nvPr/>
        </p:nvPicPr>
        <p:blipFill>
          <a:blip r:embed="rId3"/>
          <a:stretch>
            <a:fillRect/>
          </a:stretch>
        </p:blipFill>
        <p:spPr>
          <a:xfrm>
            <a:off x="9760580" y="123818"/>
            <a:ext cx="989816" cy="780240"/>
          </a:xfrm>
          <a:prstGeom prst="rect">
            <a:avLst/>
          </a:prstGeom>
        </p:spPr>
      </p:pic>
      <p:pic>
        <p:nvPicPr>
          <p:cNvPr id="8" name="Afbeelding 5" descr="Afbeelding met tekst, voedsel&#10;&#10;Beschrijving is gegenereerd met zeer hoge betrouwbaarheid">
            <a:extLst>
              <a:ext uri="{FF2B5EF4-FFF2-40B4-BE49-F238E27FC236}">
                <a16:creationId xmlns:a16="http://schemas.microsoft.com/office/drawing/2014/main" id="{57BB00B6-0349-41B0-A418-A16339014B17}"/>
              </a:ext>
            </a:extLst>
          </p:cNvPr>
          <p:cNvPicPr>
            <a:picLocks noChangeAspect="1"/>
          </p:cNvPicPr>
          <p:nvPr/>
        </p:nvPicPr>
        <p:blipFill>
          <a:blip r:embed="rId4"/>
          <a:stretch>
            <a:fillRect/>
          </a:stretch>
        </p:blipFill>
        <p:spPr>
          <a:xfrm>
            <a:off x="10972474" y="123818"/>
            <a:ext cx="1050431" cy="643437"/>
          </a:xfrm>
          <a:prstGeom prst="rect">
            <a:avLst/>
          </a:prstGeom>
        </p:spPr>
      </p:pic>
      <p:sp>
        <p:nvSpPr>
          <p:cNvPr id="14" name="Titel 1">
            <a:extLst>
              <a:ext uri="{FF2B5EF4-FFF2-40B4-BE49-F238E27FC236}">
                <a16:creationId xmlns:a16="http://schemas.microsoft.com/office/drawing/2014/main" id="{FBFA148A-546A-47EC-8BC0-CCE656D4B550}"/>
              </a:ext>
            </a:extLst>
          </p:cNvPr>
          <p:cNvSpPr txBox="1">
            <a:spLocks/>
          </p:cNvSpPr>
          <p:nvPr/>
        </p:nvSpPr>
        <p:spPr>
          <a:xfrm>
            <a:off x="713399" y="99828"/>
            <a:ext cx="3585646" cy="3329172"/>
          </a:xfrm>
          <a:prstGeom prst="ellipse">
            <a:avLst/>
          </a:prstGeom>
          <a:solidFill>
            <a:schemeClr val="accent2">
              <a:lumMod val="50000"/>
            </a:schemeClr>
          </a:solidFill>
          <a:ln w="19050" cap="rnd" cmpd="sng" algn="ctr">
            <a:solidFill>
              <a:schemeClr val="accent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r" defTabSz="457200" rtl="0" eaLnBrk="1" latinLnBrk="0" hangingPunct="1">
              <a:spcBef>
                <a:spcPct val="0"/>
              </a:spcBef>
              <a:buNone/>
              <a:defRPr sz="5400" kern="1200">
                <a:solidFill>
                  <a:schemeClr val="accen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2800" b="1" u="sng" dirty="0" err="1">
                <a:solidFill>
                  <a:schemeClr val="bg1"/>
                </a:solidFill>
                <a:latin typeface="Calibri" panose="020F0502020204030204" pitchFamily="34" charset="0"/>
                <a:cs typeface="Calibri" panose="020F0502020204030204" pitchFamily="34" charset="0"/>
              </a:rPr>
              <a:t>Inhoud</a:t>
            </a:r>
            <a:r>
              <a:rPr lang="en-US" sz="2800" b="1" dirty="0">
                <a:solidFill>
                  <a:schemeClr val="bg1"/>
                </a:solidFill>
                <a:latin typeface="Calibri" panose="020F0502020204030204" pitchFamily="34" charset="0"/>
                <a:cs typeface="Calibri" panose="020F0502020204030204" pitchFamily="34" charset="0"/>
              </a:rPr>
              <a:t> </a:t>
            </a:r>
            <a:r>
              <a:rPr lang="en-US" sz="2800" b="1" dirty="0" err="1">
                <a:solidFill>
                  <a:schemeClr val="bg1"/>
                </a:solidFill>
                <a:latin typeface="Calibri" panose="020F0502020204030204" pitchFamily="34" charset="0"/>
                <a:cs typeface="Calibri" panose="020F0502020204030204" pitchFamily="34" charset="0"/>
              </a:rPr>
              <a:t>Beroepsgericht</a:t>
            </a:r>
            <a:r>
              <a:rPr lang="en-US" sz="2800" b="1" dirty="0">
                <a:solidFill>
                  <a:schemeClr val="bg1"/>
                </a:solidFill>
                <a:latin typeface="Calibri" panose="020F0502020204030204" pitchFamily="34" charset="0"/>
                <a:cs typeface="Calibri" panose="020F0502020204030204" pitchFamily="34" charset="0"/>
              </a:rPr>
              <a:t> </a:t>
            </a:r>
            <a:r>
              <a:rPr lang="en-US" sz="2800" b="1" dirty="0" err="1">
                <a:solidFill>
                  <a:schemeClr val="bg1"/>
                </a:solidFill>
                <a:latin typeface="Calibri" panose="020F0502020204030204" pitchFamily="34" charset="0"/>
                <a:cs typeface="Calibri" panose="020F0502020204030204" pitchFamily="34" charset="0"/>
              </a:rPr>
              <a:t>medisch</a:t>
            </a:r>
            <a:r>
              <a:rPr lang="en-US" sz="2800" b="1" dirty="0">
                <a:solidFill>
                  <a:schemeClr val="bg1"/>
                </a:solidFill>
                <a:latin typeface="Calibri" panose="020F0502020204030204" pitchFamily="34" charset="0"/>
                <a:cs typeface="Calibri" panose="020F0502020204030204" pitchFamily="34" charset="0"/>
              </a:rPr>
              <a:t> </a:t>
            </a:r>
            <a:r>
              <a:rPr lang="en-US" sz="2800" b="1" dirty="0" err="1">
                <a:solidFill>
                  <a:schemeClr val="bg1"/>
                </a:solidFill>
                <a:latin typeface="Calibri" panose="020F0502020204030204" pitchFamily="34" charset="0"/>
                <a:cs typeface="Calibri" panose="020F0502020204030204" pitchFamily="34" charset="0"/>
              </a:rPr>
              <a:t>onderzoek</a:t>
            </a:r>
            <a:endParaRPr lang="en-US" sz="2800" b="1" dirty="0">
              <a:solidFill>
                <a:srgbClr val="FFFFFF"/>
              </a:solidFill>
              <a:latin typeface="Calibri" panose="020F0502020204030204" pitchFamily="34" charset="0"/>
              <a:cs typeface="Calibri" panose="020F0502020204030204" pitchFamily="34" charset="0"/>
            </a:endParaRPr>
          </a:p>
        </p:txBody>
      </p:sp>
      <p:pic>
        <p:nvPicPr>
          <p:cNvPr id="2" name="Afbeelding 1" descr="Afbeelding met Lettertype, Graphics, schermopname, ontwerp&#10;&#10;Automatisch gegenereerde beschrijving">
            <a:extLst>
              <a:ext uri="{FF2B5EF4-FFF2-40B4-BE49-F238E27FC236}">
                <a16:creationId xmlns:a16="http://schemas.microsoft.com/office/drawing/2014/main" id="{E00BA845-01F4-4AAA-1EDB-14B0F491B2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15469"/>
            <a:ext cx="2378617" cy="673682"/>
          </a:xfrm>
          <a:prstGeom prst="rect">
            <a:avLst/>
          </a:prstGeom>
        </p:spPr>
      </p:pic>
    </p:spTree>
    <p:extLst>
      <p:ext uri="{BB962C8B-B14F-4D97-AF65-F5344CB8AC3E}">
        <p14:creationId xmlns:p14="http://schemas.microsoft.com/office/powerpoint/2010/main" val="3829779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9DCBE186-9855-420F-B23E-19900F0DA3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3551" y="3578292"/>
            <a:ext cx="3748452" cy="2498968"/>
          </a:xfrm>
          <a:prstGeom prst="rect">
            <a:avLst/>
          </a:prstGeom>
        </p:spPr>
      </p:pic>
      <p:pic>
        <p:nvPicPr>
          <p:cNvPr id="6" name="Afbeelding 4" descr="Afbeelding met tekst, teken, stoppen, tekening&#10;&#10;Beschrijving is gegenereerd met zeer hoge betrouwbaarheid">
            <a:extLst>
              <a:ext uri="{FF2B5EF4-FFF2-40B4-BE49-F238E27FC236}">
                <a16:creationId xmlns:a16="http://schemas.microsoft.com/office/drawing/2014/main" id="{D62B167D-6B0C-4DFA-85B4-C56719819133}"/>
              </a:ext>
            </a:extLst>
          </p:cNvPr>
          <p:cNvPicPr>
            <a:picLocks noChangeAspect="1"/>
          </p:cNvPicPr>
          <p:nvPr/>
        </p:nvPicPr>
        <p:blipFill>
          <a:blip r:embed="rId4"/>
          <a:stretch>
            <a:fillRect/>
          </a:stretch>
        </p:blipFill>
        <p:spPr>
          <a:xfrm>
            <a:off x="9760580" y="123818"/>
            <a:ext cx="989816" cy="780240"/>
          </a:xfrm>
          <a:prstGeom prst="rect">
            <a:avLst/>
          </a:prstGeom>
        </p:spPr>
      </p:pic>
      <p:pic>
        <p:nvPicPr>
          <p:cNvPr id="8" name="Afbeelding 5" descr="Afbeelding met tekst, voedsel&#10;&#10;Beschrijving is gegenereerd met zeer hoge betrouwbaarheid">
            <a:extLst>
              <a:ext uri="{FF2B5EF4-FFF2-40B4-BE49-F238E27FC236}">
                <a16:creationId xmlns:a16="http://schemas.microsoft.com/office/drawing/2014/main" id="{57BB00B6-0349-41B0-A418-A16339014B17}"/>
              </a:ext>
            </a:extLst>
          </p:cNvPr>
          <p:cNvPicPr>
            <a:picLocks noChangeAspect="1"/>
          </p:cNvPicPr>
          <p:nvPr/>
        </p:nvPicPr>
        <p:blipFill>
          <a:blip r:embed="rId5"/>
          <a:stretch>
            <a:fillRect/>
          </a:stretch>
        </p:blipFill>
        <p:spPr>
          <a:xfrm>
            <a:off x="10972474" y="123818"/>
            <a:ext cx="1050431" cy="643437"/>
          </a:xfrm>
          <a:prstGeom prst="rect">
            <a:avLst/>
          </a:prstGeom>
        </p:spPr>
      </p:pic>
      <p:sp>
        <p:nvSpPr>
          <p:cNvPr id="14" name="Titel 1">
            <a:extLst>
              <a:ext uri="{FF2B5EF4-FFF2-40B4-BE49-F238E27FC236}">
                <a16:creationId xmlns:a16="http://schemas.microsoft.com/office/drawing/2014/main" id="{FBFA148A-546A-47EC-8BC0-CCE656D4B550}"/>
              </a:ext>
            </a:extLst>
          </p:cNvPr>
          <p:cNvSpPr txBox="1">
            <a:spLocks/>
          </p:cNvSpPr>
          <p:nvPr/>
        </p:nvSpPr>
        <p:spPr>
          <a:xfrm>
            <a:off x="713399" y="99828"/>
            <a:ext cx="3585646" cy="3329172"/>
          </a:xfrm>
          <a:prstGeom prst="ellipse">
            <a:avLst/>
          </a:prstGeom>
          <a:solidFill>
            <a:schemeClr val="accent2">
              <a:lumMod val="50000"/>
            </a:schemeClr>
          </a:solidFill>
          <a:ln w="19050" cap="rnd" cmpd="sng" algn="ctr">
            <a:solidFill>
              <a:schemeClr val="accent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r" defTabSz="457200" rtl="0" eaLnBrk="1" latinLnBrk="0" hangingPunct="1">
              <a:spcBef>
                <a:spcPct val="0"/>
              </a:spcBef>
              <a:buNone/>
              <a:defRPr sz="5400" kern="1200">
                <a:solidFill>
                  <a:schemeClr val="accen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2800" b="1" u="sng" dirty="0">
                <a:solidFill>
                  <a:schemeClr val="bg1"/>
                </a:solidFill>
                <a:latin typeface="Calibri" panose="020F0502020204030204" pitchFamily="34" charset="0"/>
                <a:cs typeface="Calibri" panose="020F0502020204030204" pitchFamily="34" charset="0"/>
              </a:rPr>
              <a:t>Waar</a:t>
            </a:r>
            <a:r>
              <a:rPr lang="en-US" sz="2800" b="1" dirty="0">
                <a:solidFill>
                  <a:schemeClr val="bg1"/>
                </a:solidFill>
                <a:latin typeface="Calibri" panose="020F0502020204030204" pitchFamily="34" charset="0"/>
                <a:cs typeface="Calibri" panose="020F0502020204030204" pitchFamily="34" charset="0"/>
              </a:rPr>
              <a:t> vindt de GBC plaats?</a:t>
            </a:r>
            <a:endParaRPr lang="en-US" sz="2800" b="1" dirty="0">
              <a:solidFill>
                <a:srgbClr val="FFFFFF"/>
              </a:solidFill>
              <a:latin typeface="Calibri" panose="020F0502020204030204" pitchFamily="34" charset="0"/>
              <a:cs typeface="Calibri" panose="020F0502020204030204" pitchFamily="34" charset="0"/>
            </a:endParaRPr>
          </a:p>
        </p:txBody>
      </p:sp>
      <p:sp>
        <p:nvSpPr>
          <p:cNvPr id="10" name="Tijdelijke aanduiding voor inhoud 1">
            <a:extLst>
              <a:ext uri="{FF2B5EF4-FFF2-40B4-BE49-F238E27FC236}">
                <a16:creationId xmlns:a16="http://schemas.microsoft.com/office/drawing/2014/main" id="{6B4F9F0B-0491-4A10-823C-5A29336D5D3F}"/>
              </a:ext>
            </a:extLst>
          </p:cNvPr>
          <p:cNvSpPr txBox="1">
            <a:spLocks/>
          </p:cNvSpPr>
          <p:nvPr/>
        </p:nvSpPr>
        <p:spPr>
          <a:xfrm>
            <a:off x="4480973" y="1489139"/>
            <a:ext cx="5239458" cy="550549"/>
          </a:xfrm>
          <a:prstGeom prst="rect">
            <a:avLst/>
          </a:prstGeom>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nl-NL" sz="9800" b="0" i="0" u="none" strike="noStrike" baseline="0" dirty="0">
                <a:solidFill>
                  <a:srgbClr val="000000"/>
                </a:solidFill>
                <a:latin typeface="Calibri" panose="020F0502020204030204" pitchFamily="34" charset="0"/>
                <a:cs typeface="Calibri" panose="020F0502020204030204" pitchFamily="34" charset="0"/>
              </a:rPr>
              <a:t>Op een Arbo Unie locatie of</a:t>
            </a:r>
            <a:r>
              <a:rPr lang="nl-NL" sz="9800" dirty="0">
                <a:solidFill>
                  <a:srgbClr val="000000"/>
                </a:solidFill>
                <a:latin typeface="Calibri" panose="020F0502020204030204" pitchFamily="34" charset="0"/>
                <a:cs typeface="Calibri" panose="020F0502020204030204" pitchFamily="34" charset="0"/>
              </a:rPr>
              <a:t> i</a:t>
            </a:r>
            <a:r>
              <a:rPr lang="nl-NL" sz="9800" b="0" i="0" u="none" strike="noStrike" baseline="0" dirty="0">
                <a:solidFill>
                  <a:srgbClr val="000000"/>
                </a:solidFill>
                <a:latin typeface="Calibri" panose="020F0502020204030204" pitchFamily="34" charset="0"/>
                <a:cs typeface="Calibri" panose="020F0502020204030204" pitchFamily="34" charset="0"/>
              </a:rPr>
              <a:t>n de Gezondheidsbus van Adaptics</a:t>
            </a:r>
          </a:p>
          <a:p>
            <a:pPr algn="l">
              <a:lnSpc>
                <a:spcPct val="120000"/>
              </a:lnSpc>
            </a:pPr>
            <a:r>
              <a:rPr lang="nl-NL" sz="2300" b="0" i="0" u="none" strike="noStrike" baseline="0" dirty="0">
                <a:solidFill>
                  <a:srgbClr val="000000"/>
                </a:solidFill>
                <a:latin typeface="Calibri" panose="020F0502020204030204" pitchFamily="34" charset="0"/>
                <a:cs typeface="Calibri" panose="020F0502020204030204" pitchFamily="34" charset="0"/>
              </a:rPr>
              <a:t> </a:t>
            </a:r>
          </a:p>
        </p:txBody>
      </p:sp>
      <p:pic>
        <p:nvPicPr>
          <p:cNvPr id="5" name="Afbeelding 4" descr="Afbeelding met binnen, muur, vloer, plafond&#10;&#10;Automatisch gegenereerde beschrijving">
            <a:extLst>
              <a:ext uri="{FF2B5EF4-FFF2-40B4-BE49-F238E27FC236}">
                <a16:creationId xmlns:a16="http://schemas.microsoft.com/office/drawing/2014/main" id="{CB54E5B3-94DC-4CD2-85E6-B0D924FA4E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578292"/>
            <a:ext cx="3877054" cy="2476279"/>
          </a:xfrm>
          <a:prstGeom prst="rect">
            <a:avLst/>
          </a:prstGeom>
        </p:spPr>
      </p:pic>
      <p:pic>
        <p:nvPicPr>
          <p:cNvPr id="2" name="Afbeelding 1" descr="Afbeelding met Lettertype, Graphics, schermopname, ontwerp&#10;&#10;Automatisch gegenereerde beschrijving">
            <a:extLst>
              <a:ext uri="{FF2B5EF4-FFF2-40B4-BE49-F238E27FC236}">
                <a16:creationId xmlns:a16="http://schemas.microsoft.com/office/drawing/2014/main" id="{28AFC8C2-2F65-3E23-221B-9C0E9CAFC3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6115469"/>
            <a:ext cx="2378617" cy="673682"/>
          </a:xfrm>
          <a:prstGeom prst="rect">
            <a:avLst/>
          </a:prstGeom>
        </p:spPr>
      </p:pic>
      <p:sp>
        <p:nvSpPr>
          <p:cNvPr id="4" name="Tekstvak 3">
            <a:extLst>
              <a:ext uri="{FF2B5EF4-FFF2-40B4-BE49-F238E27FC236}">
                <a16:creationId xmlns:a16="http://schemas.microsoft.com/office/drawing/2014/main" id="{2CDC62C7-A6DE-51C0-54D0-CA4804A05C85}"/>
              </a:ext>
            </a:extLst>
          </p:cNvPr>
          <p:cNvSpPr txBox="1"/>
          <p:nvPr/>
        </p:nvSpPr>
        <p:spPr>
          <a:xfrm>
            <a:off x="3877055" y="3588937"/>
            <a:ext cx="4566495" cy="2554545"/>
          </a:xfrm>
          <a:prstGeom prst="rect">
            <a:avLst/>
          </a:prstGeom>
          <a:solidFill>
            <a:schemeClr val="lt1"/>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lvl="1"/>
            <a:r>
              <a:rPr lang="nl-NL" sz="1400" dirty="0">
                <a:latin typeface="Calibri" panose="020F0502020204030204" pitchFamily="34" charset="0"/>
                <a:cs typeface="Calibri" panose="020F0502020204030204" pitchFamily="34" charset="0"/>
              </a:rPr>
              <a:t>Bekijk de video’s van de GBC bij Arbo Unie en Adaptics via onderstaande links of QR codes:</a:t>
            </a:r>
            <a:br>
              <a:rPr lang="nl-NL" dirty="0">
                <a:latin typeface="Calibri" panose="020F0502020204030204" pitchFamily="34" charset="0"/>
                <a:cs typeface="Calibri" panose="020F0502020204030204" pitchFamily="34" charset="0"/>
              </a:rPr>
            </a:br>
            <a:br>
              <a:rPr lang="nl-NL" sz="1400" dirty="0">
                <a:latin typeface="Calibri" panose="020F0502020204030204" pitchFamily="34" charset="0"/>
                <a:cs typeface="Calibri" panose="020F0502020204030204" pitchFamily="34" charset="0"/>
              </a:rPr>
            </a:br>
            <a:r>
              <a:rPr lang="nl-NL" sz="1400" dirty="0">
                <a:latin typeface="Calibri" panose="020F0502020204030204" pitchFamily="34" charset="0"/>
                <a:cs typeface="Calibri" panose="020F0502020204030204" pitchFamily="34" charset="0"/>
              </a:rPr>
              <a:t>Arbo Unie locatie: 		      Gezondheidsbus Adaptics</a:t>
            </a:r>
          </a:p>
          <a:p>
            <a:r>
              <a:rPr lang="nl-NL" sz="1400" dirty="0">
                <a:solidFill>
                  <a:schemeClr val="bg1"/>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	</a:t>
            </a:r>
            <a:r>
              <a:rPr lang="nl-NL" sz="1400" dirty="0">
                <a:solidFill>
                  <a:srgbClr val="54A021"/>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https://bit.ly/2Npc3WF</a:t>
            </a:r>
            <a:r>
              <a:rPr lang="nl-NL" sz="1400" dirty="0">
                <a:latin typeface="Calibri" panose="020F0502020204030204" pitchFamily="34" charset="0"/>
                <a:cs typeface="Calibri" panose="020F0502020204030204" pitchFamily="34" charset="0"/>
              </a:rPr>
              <a:t>		</a:t>
            </a:r>
            <a:r>
              <a:rPr lang="nl-NL" sz="1400" dirty="0">
                <a:latin typeface="Calibri" panose="020F0502020204030204" pitchFamily="34" charset="0"/>
                <a:cs typeface="Calibri" panose="020F0502020204030204" pitchFamily="34" charset="0"/>
                <a:hlinkClick r:id="rId9"/>
              </a:rPr>
              <a:t>https://bit.ly/3eslTTI</a:t>
            </a:r>
            <a:endParaRPr lang="nl-NL" sz="1400" dirty="0">
              <a:latin typeface="Calibri" panose="020F0502020204030204" pitchFamily="34" charset="0"/>
              <a:cs typeface="Calibri" panose="020F0502020204030204" pitchFamily="34" charset="0"/>
            </a:endParaRPr>
          </a:p>
          <a:p>
            <a:endParaRPr lang="nl-NL" dirty="0">
              <a:latin typeface="Calibri" panose="020F0502020204030204" pitchFamily="34" charset="0"/>
              <a:cs typeface="Calibri" panose="020F0502020204030204" pitchFamily="34" charset="0"/>
            </a:endParaRPr>
          </a:p>
          <a:p>
            <a:endParaRPr lang="nl-NL" dirty="0">
              <a:latin typeface="Calibri" panose="020F0502020204030204" pitchFamily="34" charset="0"/>
              <a:cs typeface="Calibri" panose="020F0502020204030204" pitchFamily="34" charset="0"/>
            </a:endParaRPr>
          </a:p>
          <a:p>
            <a:endParaRPr lang="nl-NL" dirty="0">
              <a:latin typeface="Calibri" panose="020F0502020204030204" pitchFamily="34" charset="0"/>
              <a:cs typeface="Calibri" panose="020F0502020204030204" pitchFamily="34" charset="0"/>
            </a:endParaRPr>
          </a:p>
          <a:p>
            <a:endParaRPr lang="nl-NL" dirty="0">
              <a:latin typeface="Calibri" panose="020F0502020204030204" pitchFamily="34" charset="0"/>
              <a:cs typeface="Calibri" panose="020F0502020204030204" pitchFamily="34" charset="0"/>
            </a:endParaRPr>
          </a:p>
          <a:p>
            <a:endParaRPr lang="nl-NL" dirty="0">
              <a:latin typeface="Calibri" panose="020F0502020204030204" pitchFamily="34" charset="0"/>
              <a:cs typeface="Calibri" panose="020F0502020204030204" pitchFamily="34" charset="0"/>
            </a:endParaRPr>
          </a:p>
        </p:txBody>
      </p:sp>
      <p:pic>
        <p:nvPicPr>
          <p:cNvPr id="7" name="Afbeelding 6">
            <a:extLst>
              <a:ext uri="{FF2B5EF4-FFF2-40B4-BE49-F238E27FC236}">
                <a16:creationId xmlns:a16="http://schemas.microsoft.com/office/drawing/2014/main" id="{FE4E4F2C-9D76-E883-879B-25FEEDDCCEE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89916" y="4816431"/>
            <a:ext cx="956460" cy="956460"/>
          </a:xfrm>
          <a:prstGeom prst="rect">
            <a:avLst/>
          </a:prstGeom>
        </p:spPr>
      </p:pic>
      <p:pic>
        <p:nvPicPr>
          <p:cNvPr id="11" name="Afbeelding 10" descr="Afbeelding met klok&#10;&#10;Automatisch gegenereerde beschrijving">
            <a:extLst>
              <a:ext uri="{FF2B5EF4-FFF2-40B4-BE49-F238E27FC236}">
                <a16:creationId xmlns:a16="http://schemas.microsoft.com/office/drawing/2014/main" id="{BF19922F-C163-3430-423A-47A1398BED5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08861" y="4827776"/>
            <a:ext cx="956460" cy="956460"/>
          </a:xfrm>
          <a:prstGeom prst="rect">
            <a:avLst/>
          </a:prstGeom>
        </p:spPr>
      </p:pic>
    </p:spTree>
    <p:extLst>
      <p:ext uri="{BB962C8B-B14F-4D97-AF65-F5344CB8AC3E}">
        <p14:creationId xmlns:p14="http://schemas.microsoft.com/office/powerpoint/2010/main" val="2051142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two person shaking hands near white painted wall">
            <a:extLst>
              <a:ext uri="{FF2B5EF4-FFF2-40B4-BE49-F238E27FC236}">
                <a16:creationId xmlns:a16="http://schemas.microsoft.com/office/drawing/2014/main" id="{8006F990-7F13-4A86-A871-2277066F59B5}"/>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182178" y="-1489322"/>
            <a:ext cx="12205083" cy="8223504"/>
          </a:xfrm>
          <a:prstGeom prst="rect">
            <a:avLst/>
          </a:prstGeom>
          <a:noFill/>
          <a:effectLst>
            <a:softEdge rad="1092200"/>
          </a:effectLst>
          <a:extLst>
            <a:ext uri="{909E8E84-426E-40DD-AFC4-6F175D3DCCD1}">
              <a14:hiddenFill xmlns:a14="http://schemas.microsoft.com/office/drawing/2010/main">
                <a:solidFill>
                  <a:srgbClr val="FFFFFF"/>
                </a:solidFill>
              </a14:hiddenFill>
            </a:ext>
          </a:extLst>
        </p:spPr>
      </p:pic>
      <p:sp>
        <p:nvSpPr>
          <p:cNvPr id="7" name="Tijdelijke aanduiding voor inhoud 1">
            <a:extLst>
              <a:ext uri="{FF2B5EF4-FFF2-40B4-BE49-F238E27FC236}">
                <a16:creationId xmlns:a16="http://schemas.microsoft.com/office/drawing/2014/main" id="{A46EA40A-2A82-4121-9930-393C93804F22}"/>
              </a:ext>
            </a:extLst>
          </p:cNvPr>
          <p:cNvSpPr txBox="1">
            <a:spLocks/>
          </p:cNvSpPr>
          <p:nvPr/>
        </p:nvSpPr>
        <p:spPr>
          <a:xfrm>
            <a:off x="4892855" y="0"/>
            <a:ext cx="3407080" cy="20621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r>
              <a:rPr lang="nl-NL" sz="1800" dirty="0"/>
            </a:br>
            <a:endParaRPr lang="nl-NL" sz="1800" dirty="0"/>
          </a:p>
          <a:p>
            <a:pPr algn="l"/>
            <a:endParaRPr lang="en-US" sz="1800" dirty="0"/>
          </a:p>
        </p:txBody>
      </p:sp>
      <p:pic>
        <p:nvPicPr>
          <p:cNvPr id="6" name="Afbeelding 4" descr="Afbeelding met tekst, teken, stoppen, tekening&#10;&#10;Beschrijving is gegenereerd met zeer hoge betrouwbaarheid">
            <a:extLst>
              <a:ext uri="{FF2B5EF4-FFF2-40B4-BE49-F238E27FC236}">
                <a16:creationId xmlns:a16="http://schemas.microsoft.com/office/drawing/2014/main" id="{D62B167D-6B0C-4DFA-85B4-C56719819133}"/>
              </a:ext>
            </a:extLst>
          </p:cNvPr>
          <p:cNvPicPr>
            <a:picLocks noChangeAspect="1"/>
          </p:cNvPicPr>
          <p:nvPr/>
        </p:nvPicPr>
        <p:blipFill>
          <a:blip r:embed="rId4"/>
          <a:stretch>
            <a:fillRect/>
          </a:stretch>
        </p:blipFill>
        <p:spPr>
          <a:xfrm>
            <a:off x="9760580" y="123818"/>
            <a:ext cx="989816" cy="780240"/>
          </a:xfrm>
          <a:prstGeom prst="rect">
            <a:avLst/>
          </a:prstGeom>
        </p:spPr>
      </p:pic>
      <p:pic>
        <p:nvPicPr>
          <p:cNvPr id="8" name="Afbeelding 5" descr="Afbeelding met tekst, voedsel&#10;&#10;Beschrijving is gegenereerd met zeer hoge betrouwbaarheid">
            <a:extLst>
              <a:ext uri="{FF2B5EF4-FFF2-40B4-BE49-F238E27FC236}">
                <a16:creationId xmlns:a16="http://schemas.microsoft.com/office/drawing/2014/main" id="{57BB00B6-0349-41B0-A418-A16339014B17}"/>
              </a:ext>
            </a:extLst>
          </p:cNvPr>
          <p:cNvPicPr>
            <a:picLocks noChangeAspect="1"/>
          </p:cNvPicPr>
          <p:nvPr/>
        </p:nvPicPr>
        <p:blipFill>
          <a:blip r:embed="rId5"/>
          <a:stretch>
            <a:fillRect/>
          </a:stretch>
        </p:blipFill>
        <p:spPr>
          <a:xfrm>
            <a:off x="10972474" y="123818"/>
            <a:ext cx="1050431" cy="643437"/>
          </a:xfrm>
          <a:prstGeom prst="rect">
            <a:avLst/>
          </a:prstGeom>
        </p:spPr>
      </p:pic>
      <p:sp>
        <p:nvSpPr>
          <p:cNvPr id="12" name="Tijdelijke aanduiding voor inhoud 2">
            <a:extLst>
              <a:ext uri="{FF2B5EF4-FFF2-40B4-BE49-F238E27FC236}">
                <a16:creationId xmlns:a16="http://schemas.microsoft.com/office/drawing/2014/main" id="{BBAB9660-A4F3-4E38-BFA8-BD4EF620D3F7}"/>
              </a:ext>
            </a:extLst>
          </p:cNvPr>
          <p:cNvSpPr txBox="1">
            <a:spLocks/>
          </p:cNvSpPr>
          <p:nvPr/>
        </p:nvSpPr>
        <p:spPr>
          <a:xfrm>
            <a:off x="4507454" y="1161827"/>
            <a:ext cx="6399648" cy="633730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buFont typeface="Arial" panose="020B0604020202020204" pitchFamily="34" charset="0"/>
              <a:buChar char="•"/>
            </a:pPr>
            <a:r>
              <a:rPr lang="nl-NL" sz="2000" b="1" dirty="0">
                <a:solidFill>
                  <a:schemeClr val="tx1">
                    <a:lumMod val="75000"/>
                    <a:lumOff val="25000"/>
                  </a:schemeClr>
                </a:solidFill>
                <a:latin typeface="Calibri" panose="020F0502020204030204" pitchFamily="34" charset="0"/>
                <a:cs typeface="Calibri" panose="020F0502020204030204" pitchFamily="34" charset="0"/>
              </a:rPr>
              <a:t>CAO</a:t>
            </a:r>
            <a:r>
              <a:rPr lang="nl-NL" sz="2000" dirty="0">
                <a:solidFill>
                  <a:schemeClr val="tx1">
                    <a:lumMod val="75000"/>
                    <a:lumOff val="25000"/>
                  </a:schemeClr>
                </a:solidFill>
                <a:latin typeface="Calibri" panose="020F0502020204030204" pitchFamily="34" charset="0"/>
                <a:cs typeface="Calibri" panose="020F0502020204030204" pitchFamily="34" charset="0"/>
              </a:rPr>
              <a:t> Uitvoeringsregelingen Schilders-, Afwerkings-, Vastgoedonderhoud- en Glaszetbedrijf (USAVG).</a:t>
            </a:r>
          </a:p>
          <a:p>
            <a:pPr marL="285750" indent="-285750" algn="l">
              <a:lnSpc>
                <a:spcPct val="100000"/>
              </a:lnSpc>
              <a:buFont typeface="Arial" panose="020B0604020202020204" pitchFamily="34" charset="0"/>
              <a:buChar char="•"/>
            </a:pPr>
            <a:r>
              <a:rPr lang="nl-NL" sz="2000" b="1" dirty="0">
                <a:solidFill>
                  <a:schemeClr val="tx1">
                    <a:lumMod val="75000"/>
                    <a:lumOff val="25000"/>
                  </a:schemeClr>
                </a:solidFill>
                <a:latin typeface="Calibri" panose="020F0502020204030204" pitchFamily="34" charset="0"/>
                <a:cs typeface="Calibri" panose="020F0502020204030204" pitchFamily="34" charset="0"/>
              </a:rPr>
              <a:t>Doel</a:t>
            </a:r>
            <a:r>
              <a:rPr lang="nl-NL" sz="2000" dirty="0">
                <a:solidFill>
                  <a:schemeClr val="tx1">
                    <a:lumMod val="75000"/>
                    <a:lumOff val="25000"/>
                  </a:schemeClr>
                </a:solidFill>
                <a:latin typeface="Calibri" panose="020F0502020204030204" pitchFamily="34" charset="0"/>
                <a:cs typeface="Calibri" panose="020F0502020204030204" pitchFamily="34" charset="0"/>
              </a:rPr>
              <a:t>: het bevorderen van het klimaat in de bedrijfstak. Onder andere door duurzame inzetbaarheid van werknemers </a:t>
            </a:r>
          </a:p>
          <a:p>
            <a:pPr marL="742950" lvl="1" indent="-285750" algn="l">
              <a:lnSpc>
                <a:spcPct val="100000"/>
              </a:lnSpc>
              <a:buFont typeface="Arial" panose="020B0604020202020204" pitchFamily="34" charset="0"/>
              <a:buChar char="•"/>
            </a:pPr>
            <a:r>
              <a:rPr lang="nl-NL" b="1" dirty="0">
                <a:solidFill>
                  <a:schemeClr val="tx1">
                    <a:lumMod val="75000"/>
                    <a:lumOff val="25000"/>
                  </a:schemeClr>
                </a:solidFill>
                <a:latin typeface="Calibri" panose="020F0502020204030204" pitchFamily="34" charset="0"/>
                <a:cs typeface="Calibri" panose="020F0502020204030204" pitchFamily="34" charset="0"/>
              </a:rPr>
              <a:t>Duurzaam inzetbare werknemer </a:t>
            </a:r>
            <a:r>
              <a:rPr lang="nl-NL" dirty="0">
                <a:solidFill>
                  <a:schemeClr val="tx1">
                    <a:lumMod val="75000"/>
                    <a:lumOff val="25000"/>
                  </a:schemeClr>
                </a:solidFill>
                <a:latin typeface="Calibri" panose="020F0502020204030204" pitchFamily="34" charset="0"/>
                <a:cs typeface="Calibri" panose="020F0502020204030204" pitchFamily="34" charset="0"/>
              </a:rPr>
              <a:t>= jij voert je werk met energie uit, kan het werk fysiek en mentaal aan en bent in staat om het werk nu én in de toekomst te behouden.</a:t>
            </a:r>
          </a:p>
          <a:p>
            <a:pPr marL="342900" indent="-342900" algn="l">
              <a:lnSpc>
                <a:spcPct val="100000"/>
              </a:lnSpc>
              <a:buFont typeface="Arial" panose="020B0604020202020204" pitchFamily="34" charset="0"/>
              <a:buChar char="•"/>
            </a:pPr>
            <a:r>
              <a:rPr lang="nl-NL" sz="2000" b="1" dirty="0">
                <a:solidFill>
                  <a:schemeClr val="tx1">
                    <a:lumMod val="75000"/>
                    <a:lumOff val="25000"/>
                  </a:schemeClr>
                </a:solidFill>
                <a:latin typeface="Calibri" panose="020F0502020204030204" pitchFamily="34" charset="0"/>
                <a:cs typeface="Calibri" panose="020F0502020204030204" pitchFamily="34" charset="0"/>
              </a:rPr>
              <a:t>Kosten</a:t>
            </a:r>
            <a:r>
              <a:rPr lang="nl-NL" sz="2000" dirty="0">
                <a:solidFill>
                  <a:schemeClr val="tx1">
                    <a:lumMod val="75000"/>
                    <a:lumOff val="25000"/>
                  </a:schemeClr>
                </a:solidFill>
                <a:latin typeface="Calibri" panose="020F0502020204030204" pitchFamily="34" charset="0"/>
                <a:cs typeface="Calibri" panose="020F0502020204030204" pitchFamily="34" charset="0"/>
              </a:rPr>
              <a:t>: De Gezondheids- &amp; Bodycheck wordt betaald van de USAVG premie die afgedragen wordt door werkgevers en werknemers. Je betaald dus niets extra’s.</a:t>
            </a:r>
          </a:p>
          <a:p>
            <a:pPr marL="342900" indent="-342900" algn="l">
              <a:lnSpc>
                <a:spcPct val="100000"/>
              </a:lnSpc>
              <a:buFont typeface="Arial" panose="020B0604020202020204" pitchFamily="34" charset="0"/>
              <a:buChar char="•"/>
            </a:pPr>
            <a:r>
              <a:rPr lang="nl-NL" sz="2000" dirty="0">
                <a:solidFill>
                  <a:schemeClr val="tx1">
                    <a:lumMod val="75000"/>
                    <a:lumOff val="25000"/>
                  </a:schemeClr>
                </a:solidFill>
                <a:latin typeface="Calibri" panose="020F0502020204030204" pitchFamily="34" charset="0"/>
                <a:cs typeface="Calibri" panose="020F0502020204030204" pitchFamily="34" charset="0"/>
              </a:rPr>
              <a:t>Het loon wordt tijdens een GBC 100% doorbetaald. </a:t>
            </a:r>
            <a:br>
              <a:rPr lang="nl-NL" sz="2000" dirty="0">
                <a:solidFill>
                  <a:schemeClr val="tx1">
                    <a:lumMod val="75000"/>
                    <a:lumOff val="25000"/>
                  </a:schemeClr>
                </a:solidFill>
                <a:latin typeface="Calibri" panose="020F0502020204030204" pitchFamily="34" charset="0"/>
                <a:cs typeface="Calibri" panose="020F0502020204030204" pitchFamily="34" charset="0"/>
              </a:rPr>
            </a:br>
            <a:r>
              <a:rPr lang="nl-NL" sz="2000" dirty="0">
                <a:solidFill>
                  <a:schemeClr val="tx1">
                    <a:lumMod val="75000"/>
                    <a:lumOff val="25000"/>
                  </a:schemeClr>
                </a:solidFill>
                <a:latin typeface="Calibri" panose="020F0502020204030204" pitchFamily="34" charset="0"/>
                <a:cs typeface="Calibri" panose="020F0502020204030204" pitchFamily="34" charset="0"/>
              </a:rPr>
              <a:t>De regeling voor verlet- en reiskosten staat in de CAO SAVG.</a:t>
            </a:r>
          </a:p>
          <a:p>
            <a:pPr algn="l">
              <a:lnSpc>
                <a:spcPct val="150000"/>
              </a:lnSpc>
            </a:pPr>
            <a:endParaRPr lang="nl-NL" sz="1800" dirty="0">
              <a:latin typeface="Calibri" panose="020F0502020204030204" pitchFamily="34" charset="0"/>
              <a:cs typeface="Calibri" panose="020F0502020204030204" pitchFamily="34" charset="0"/>
            </a:endParaRPr>
          </a:p>
          <a:p>
            <a:pPr algn="l">
              <a:lnSpc>
                <a:spcPct val="150000"/>
              </a:lnSpc>
            </a:pPr>
            <a:endParaRPr lang="nl-NL" sz="1800" dirty="0">
              <a:latin typeface="Calibri" panose="020F0502020204030204" pitchFamily="34" charset="0"/>
              <a:cs typeface="Calibri" panose="020F0502020204030204" pitchFamily="34" charset="0"/>
            </a:endParaRPr>
          </a:p>
        </p:txBody>
      </p:sp>
      <p:sp>
        <p:nvSpPr>
          <p:cNvPr id="10" name="Tekstvak 9">
            <a:extLst>
              <a:ext uri="{FF2B5EF4-FFF2-40B4-BE49-F238E27FC236}">
                <a16:creationId xmlns:a16="http://schemas.microsoft.com/office/drawing/2014/main" id="{A2DA32BF-2DDC-4867-B82B-18120B8087BA}"/>
              </a:ext>
            </a:extLst>
          </p:cNvPr>
          <p:cNvSpPr txBox="1"/>
          <p:nvPr/>
        </p:nvSpPr>
        <p:spPr>
          <a:xfrm>
            <a:off x="315674" y="4993898"/>
            <a:ext cx="3670315" cy="1846659"/>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nl-NL" sz="1400" dirty="0">
                <a:latin typeface="Calibri" panose="020F0502020204030204" pitchFamily="34" charset="0"/>
                <a:cs typeface="Calibri" panose="020F0502020204030204" pitchFamily="34" charset="0"/>
              </a:rPr>
              <a:t>Tip: OnderhoudNL leerplatform</a:t>
            </a:r>
            <a:br>
              <a:rPr lang="nl-NL" sz="1400" dirty="0">
                <a:latin typeface="Calibri" panose="020F0502020204030204" pitchFamily="34" charset="0"/>
                <a:cs typeface="Calibri" panose="020F0502020204030204" pitchFamily="34" charset="0"/>
              </a:rPr>
            </a:br>
            <a:r>
              <a:rPr lang="nl-NL" sz="1400" dirty="0" err="1">
                <a:latin typeface="Calibri" panose="020F0502020204030204" pitchFamily="34" charset="0"/>
                <a:cs typeface="Calibri" panose="020F0502020204030204" pitchFamily="34" charset="0"/>
              </a:rPr>
              <a:t>MijnVakMijnOntwikkeling</a:t>
            </a:r>
            <a:endParaRPr lang="nl-NL" sz="1400" dirty="0">
              <a:latin typeface="Calibri" panose="020F0502020204030204" pitchFamily="34" charset="0"/>
              <a:cs typeface="Calibri" panose="020F0502020204030204" pitchFamily="34" charset="0"/>
            </a:endParaRPr>
          </a:p>
          <a:p>
            <a:pPr algn="ctr"/>
            <a:r>
              <a:rPr lang="nl-NL" sz="1400" u="sng" dirty="0">
                <a:latin typeface="Calibri" panose="020F0502020204030204" pitchFamily="34" charset="0"/>
                <a:cs typeface="Calibri" panose="020F0502020204030204" pitchFamily="34" charset="0"/>
                <a:hlinkClick r:id="rId6"/>
              </a:rPr>
              <a:t>www.mijnvakmijnontwikkeling.nl</a:t>
            </a:r>
            <a:r>
              <a:rPr lang="nl-NL" sz="1400" u="sng" dirty="0">
                <a:latin typeface="Calibri" panose="020F0502020204030204" pitchFamily="34" charset="0"/>
                <a:cs typeface="Calibri" panose="020F0502020204030204" pitchFamily="34" charset="0"/>
              </a:rPr>
              <a:t> </a:t>
            </a:r>
            <a:endParaRPr lang="nl-NL" sz="1400" dirty="0">
              <a:latin typeface="Calibri" panose="020F0502020204030204" pitchFamily="34" charset="0"/>
              <a:cs typeface="Calibri" panose="020F0502020204030204" pitchFamily="34" charset="0"/>
            </a:endParaRPr>
          </a:p>
          <a:p>
            <a:pPr algn="ctr"/>
            <a:endParaRPr lang="nl-NL" dirty="0">
              <a:latin typeface="Calibri" panose="020F0502020204030204" pitchFamily="34" charset="0"/>
              <a:cs typeface="Calibri" panose="020F0502020204030204" pitchFamily="34" charset="0"/>
            </a:endParaRPr>
          </a:p>
          <a:p>
            <a:pPr algn="ctr"/>
            <a:endParaRPr lang="nl-NL" dirty="0">
              <a:latin typeface="Calibri" panose="020F0502020204030204" pitchFamily="34" charset="0"/>
              <a:cs typeface="Calibri" panose="020F0502020204030204" pitchFamily="34" charset="0"/>
            </a:endParaRPr>
          </a:p>
          <a:p>
            <a:pPr algn="ctr"/>
            <a:endParaRPr lang="nl-NL" dirty="0">
              <a:latin typeface="Calibri" panose="020F0502020204030204" pitchFamily="34" charset="0"/>
              <a:cs typeface="Calibri" panose="020F0502020204030204" pitchFamily="34" charset="0"/>
            </a:endParaRPr>
          </a:p>
          <a:p>
            <a:pPr algn="ctr"/>
            <a:endParaRPr lang="nl-NL" dirty="0">
              <a:latin typeface="Calibri" panose="020F0502020204030204" pitchFamily="34" charset="0"/>
              <a:cs typeface="Calibri" panose="020F0502020204030204" pitchFamily="34" charset="0"/>
            </a:endParaRPr>
          </a:p>
        </p:txBody>
      </p:sp>
      <p:pic>
        <p:nvPicPr>
          <p:cNvPr id="4" name="Afbeelding 3" descr="Afbeelding met bloem, tekening, kamer&#10;&#10;Automatisch gegenereerde beschrijving">
            <a:extLst>
              <a:ext uri="{FF2B5EF4-FFF2-40B4-BE49-F238E27FC236}">
                <a16:creationId xmlns:a16="http://schemas.microsoft.com/office/drawing/2014/main" id="{CA71226B-B996-4217-9373-80E3C62F78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92838" y="5707256"/>
            <a:ext cx="939600" cy="939600"/>
          </a:xfrm>
          <a:prstGeom prst="rect">
            <a:avLst/>
          </a:prstGeom>
        </p:spPr>
      </p:pic>
      <p:sp>
        <p:nvSpPr>
          <p:cNvPr id="11" name="Titel 1">
            <a:extLst>
              <a:ext uri="{FF2B5EF4-FFF2-40B4-BE49-F238E27FC236}">
                <a16:creationId xmlns:a16="http://schemas.microsoft.com/office/drawing/2014/main" id="{FF6EC032-789A-4090-B83C-18FB0196AEDB}"/>
              </a:ext>
            </a:extLst>
          </p:cNvPr>
          <p:cNvSpPr txBox="1">
            <a:spLocks/>
          </p:cNvSpPr>
          <p:nvPr/>
        </p:nvSpPr>
        <p:spPr>
          <a:xfrm>
            <a:off x="713399" y="99828"/>
            <a:ext cx="3585646" cy="3329172"/>
          </a:xfrm>
          <a:prstGeom prst="ellipse">
            <a:avLst/>
          </a:prstGeom>
          <a:solidFill>
            <a:schemeClr val="accent2">
              <a:lumMod val="50000"/>
            </a:schemeClr>
          </a:solidFill>
          <a:ln w="19050" cap="rnd" cmpd="sng" algn="ctr">
            <a:solidFill>
              <a:schemeClr val="accent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r" defTabSz="457200" rtl="0" eaLnBrk="1" latinLnBrk="0" hangingPunct="1">
              <a:spcBef>
                <a:spcPct val="0"/>
              </a:spcBef>
              <a:buNone/>
              <a:defRPr sz="5400" kern="1200">
                <a:solidFill>
                  <a:schemeClr val="accen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2800" b="1" dirty="0">
                <a:solidFill>
                  <a:schemeClr val="bg1"/>
                </a:solidFill>
                <a:latin typeface="Calibri" panose="020F0502020204030204" pitchFamily="34" charset="0"/>
                <a:cs typeface="Calibri" panose="020F0502020204030204" pitchFamily="34" charset="0"/>
              </a:rPr>
              <a:t>De GBC is </a:t>
            </a:r>
            <a:r>
              <a:rPr lang="en-US" sz="2800" b="1" u="sng" dirty="0">
                <a:solidFill>
                  <a:schemeClr val="bg1"/>
                </a:solidFill>
                <a:latin typeface="Calibri" panose="020F0502020204030204" pitchFamily="34" charset="0"/>
                <a:cs typeface="Calibri" panose="020F0502020204030204" pitchFamily="34" charset="0"/>
              </a:rPr>
              <a:t>onderdeel van de CAO</a:t>
            </a:r>
            <a:endParaRPr lang="en-US" sz="2800" b="1" dirty="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9988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jdelijke aanduiding voor inhoud 1">
            <a:extLst>
              <a:ext uri="{FF2B5EF4-FFF2-40B4-BE49-F238E27FC236}">
                <a16:creationId xmlns:a16="http://schemas.microsoft.com/office/drawing/2014/main" id="{A46EA40A-2A82-4121-9930-393C93804F22}"/>
              </a:ext>
            </a:extLst>
          </p:cNvPr>
          <p:cNvSpPr txBox="1">
            <a:spLocks/>
          </p:cNvSpPr>
          <p:nvPr/>
        </p:nvSpPr>
        <p:spPr>
          <a:xfrm>
            <a:off x="4892855" y="0"/>
            <a:ext cx="3407080" cy="20621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r>
              <a:rPr lang="nl-NL" sz="1800" dirty="0"/>
            </a:br>
            <a:endParaRPr lang="nl-NL" sz="1800" dirty="0"/>
          </a:p>
          <a:p>
            <a:pPr algn="l"/>
            <a:endParaRPr lang="en-US" sz="1800" dirty="0"/>
          </a:p>
        </p:txBody>
      </p:sp>
      <p:pic>
        <p:nvPicPr>
          <p:cNvPr id="6" name="Afbeelding 4" descr="Afbeelding met tekst, teken, stoppen, tekening&#10;&#10;Beschrijving is gegenereerd met zeer hoge betrouwbaarheid">
            <a:extLst>
              <a:ext uri="{FF2B5EF4-FFF2-40B4-BE49-F238E27FC236}">
                <a16:creationId xmlns:a16="http://schemas.microsoft.com/office/drawing/2014/main" id="{D62B167D-6B0C-4DFA-85B4-C56719819133}"/>
              </a:ext>
            </a:extLst>
          </p:cNvPr>
          <p:cNvPicPr>
            <a:picLocks noChangeAspect="1"/>
          </p:cNvPicPr>
          <p:nvPr/>
        </p:nvPicPr>
        <p:blipFill>
          <a:blip r:embed="rId3"/>
          <a:stretch>
            <a:fillRect/>
          </a:stretch>
        </p:blipFill>
        <p:spPr>
          <a:xfrm>
            <a:off x="9760580" y="123818"/>
            <a:ext cx="989816" cy="780240"/>
          </a:xfrm>
          <a:prstGeom prst="rect">
            <a:avLst/>
          </a:prstGeom>
        </p:spPr>
      </p:pic>
      <p:pic>
        <p:nvPicPr>
          <p:cNvPr id="8" name="Afbeelding 5" descr="Afbeelding met tekst, voedsel&#10;&#10;Beschrijving is gegenereerd met zeer hoge betrouwbaarheid">
            <a:extLst>
              <a:ext uri="{FF2B5EF4-FFF2-40B4-BE49-F238E27FC236}">
                <a16:creationId xmlns:a16="http://schemas.microsoft.com/office/drawing/2014/main" id="{57BB00B6-0349-41B0-A418-A16339014B17}"/>
              </a:ext>
            </a:extLst>
          </p:cNvPr>
          <p:cNvPicPr>
            <a:picLocks noChangeAspect="1"/>
          </p:cNvPicPr>
          <p:nvPr/>
        </p:nvPicPr>
        <p:blipFill>
          <a:blip r:embed="rId4"/>
          <a:stretch>
            <a:fillRect/>
          </a:stretch>
        </p:blipFill>
        <p:spPr>
          <a:xfrm>
            <a:off x="10972474" y="123818"/>
            <a:ext cx="1050431" cy="643437"/>
          </a:xfrm>
          <a:prstGeom prst="rect">
            <a:avLst/>
          </a:prstGeom>
        </p:spPr>
      </p:pic>
      <p:sp>
        <p:nvSpPr>
          <p:cNvPr id="3" name="Rechthoek 2">
            <a:extLst>
              <a:ext uri="{FF2B5EF4-FFF2-40B4-BE49-F238E27FC236}">
                <a16:creationId xmlns:a16="http://schemas.microsoft.com/office/drawing/2014/main" id="{CDDCE5ED-04E7-49C3-A5E9-FA728BC35923}"/>
              </a:ext>
            </a:extLst>
          </p:cNvPr>
          <p:cNvSpPr/>
          <p:nvPr/>
        </p:nvSpPr>
        <p:spPr>
          <a:xfrm>
            <a:off x="4453666" y="1326822"/>
            <a:ext cx="5306913" cy="4619854"/>
          </a:xfrm>
          <a:prstGeom prst="rect">
            <a:avLst/>
          </a:prstGeom>
        </p:spPr>
        <p:txBody>
          <a:bodyPr wrap="square" lIns="91440" tIns="45720" rIns="91440" bIns="45720" anchor="t">
            <a:spAutoFit/>
          </a:bodyPr>
          <a:lstStyle/>
          <a:p>
            <a:pPr marL="285750" indent="-285750">
              <a:lnSpc>
                <a:spcPct val="150000"/>
              </a:lnSpc>
              <a:buFont typeface="Arial" panose="020B0604020202020204" pitchFamily="34" charset="0"/>
              <a:buChar char="•"/>
            </a:pPr>
            <a:r>
              <a:rPr lang="nl-NL" dirty="0">
                <a:solidFill>
                  <a:schemeClr val="tx1">
                    <a:lumMod val="75000"/>
                    <a:lumOff val="25000"/>
                  </a:schemeClr>
                </a:solidFill>
                <a:latin typeface="Calibri"/>
                <a:cs typeface="Calibri"/>
              </a:rPr>
              <a:t>Laagseizoen: januari t/m maart en oktober t/m december. </a:t>
            </a:r>
            <a:endParaRPr lang="nl-NL" dirty="0">
              <a:solidFill>
                <a:schemeClr val="tx1">
                  <a:lumMod val="75000"/>
                  <a:lumOff val="25000"/>
                </a:schemeClr>
              </a:solidFill>
            </a:endParaRPr>
          </a:p>
          <a:p>
            <a:pPr marL="285750" indent="-285750">
              <a:lnSpc>
                <a:spcPct val="150000"/>
              </a:lnSpc>
              <a:buFont typeface="Arial" panose="020B0604020202020204" pitchFamily="34" charset="0"/>
              <a:buChar char="•"/>
            </a:pPr>
            <a:r>
              <a:rPr lang="nl-NL" dirty="0">
                <a:solidFill>
                  <a:schemeClr val="tx1">
                    <a:lumMod val="75000"/>
                    <a:lumOff val="25000"/>
                  </a:schemeClr>
                </a:solidFill>
                <a:latin typeface="Calibri" panose="020F0502020204030204" pitchFamily="34" charset="0"/>
                <a:cs typeface="Calibri" panose="020F0502020204030204" pitchFamily="34" charset="0"/>
              </a:rPr>
              <a:t>Ben je jonger dan 40 jaar? Dan ontvang je eens per </a:t>
            </a:r>
            <a:r>
              <a:rPr lang="nl-NL" b="1" dirty="0">
                <a:solidFill>
                  <a:schemeClr val="tx1">
                    <a:lumMod val="75000"/>
                    <a:lumOff val="25000"/>
                  </a:schemeClr>
                </a:solidFill>
                <a:latin typeface="Calibri" panose="020F0502020204030204" pitchFamily="34" charset="0"/>
                <a:cs typeface="Calibri" panose="020F0502020204030204" pitchFamily="34" charset="0"/>
              </a:rPr>
              <a:t>4 jaar </a:t>
            </a:r>
            <a:r>
              <a:rPr lang="nl-NL" dirty="0">
                <a:solidFill>
                  <a:schemeClr val="tx1">
                    <a:lumMod val="75000"/>
                    <a:lumOff val="25000"/>
                  </a:schemeClr>
                </a:solidFill>
                <a:latin typeface="Calibri" panose="020F0502020204030204" pitchFamily="34" charset="0"/>
                <a:cs typeface="Calibri" panose="020F0502020204030204" pitchFamily="34" charset="0"/>
              </a:rPr>
              <a:t>een uitnodiging om een afspraak voor een GBC in te plannen. </a:t>
            </a:r>
          </a:p>
          <a:p>
            <a:pPr marL="285750" indent="-285750">
              <a:lnSpc>
                <a:spcPct val="150000"/>
              </a:lnSpc>
              <a:buFont typeface="Arial" panose="020B0604020202020204" pitchFamily="34" charset="0"/>
              <a:buChar char="•"/>
            </a:pPr>
            <a:r>
              <a:rPr lang="nl-NL" dirty="0">
                <a:solidFill>
                  <a:schemeClr val="tx1">
                    <a:lumMod val="75000"/>
                    <a:lumOff val="25000"/>
                  </a:schemeClr>
                </a:solidFill>
                <a:latin typeface="Calibri" panose="020F0502020204030204" pitchFamily="34" charset="0"/>
                <a:cs typeface="Calibri" panose="020F0502020204030204" pitchFamily="34" charset="0"/>
              </a:rPr>
              <a:t>Ben je 40 jaar of ouder? Dan ontvangen je eens per </a:t>
            </a:r>
            <a:r>
              <a:rPr lang="nl-NL" b="1" dirty="0">
                <a:solidFill>
                  <a:schemeClr val="tx1">
                    <a:lumMod val="75000"/>
                    <a:lumOff val="25000"/>
                  </a:schemeClr>
                </a:solidFill>
                <a:latin typeface="Calibri" panose="020F0502020204030204" pitchFamily="34" charset="0"/>
                <a:cs typeface="Calibri" panose="020F0502020204030204" pitchFamily="34" charset="0"/>
              </a:rPr>
              <a:t>2 jaar </a:t>
            </a:r>
            <a:r>
              <a:rPr lang="nl-NL" dirty="0">
                <a:solidFill>
                  <a:schemeClr val="tx1">
                    <a:lumMod val="75000"/>
                    <a:lumOff val="25000"/>
                  </a:schemeClr>
                </a:solidFill>
                <a:latin typeface="Calibri" panose="020F0502020204030204" pitchFamily="34" charset="0"/>
                <a:cs typeface="Calibri" panose="020F0502020204030204" pitchFamily="34" charset="0"/>
              </a:rPr>
              <a:t>een uitnodiging om een GBC in te plannen.</a:t>
            </a:r>
          </a:p>
          <a:p>
            <a:pPr marL="285750" indent="-285750">
              <a:lnSpc>
                <a:spcPct val="150000"/>
              </a:lnSpc>
              <a:buFont typeface="Arial" panose="020B0604020202020204" pitchFamily="34" charset="0"/>
              <a:buChar char="•"/>
            </a:pPr>
            <a:r>
              <a:rPr lang="nl-NL" dirty="0">
                <a:solidFill>
                  <a:schemeClr val="tx1">
                    <a:lumMod val="75000"/>
                    <a:lumOff val="25000"/>
                  </a:schemeClr>
                </a:solidFill>
                <a:latin typeface="Calibri" panose="020F0502020204030204" pitchFamily="34" charset="0"/>
                <a:cs typeface="Calibri" panose="020F0502020204030204" pitchFamily="34" charset="0"/>
              </a:rPr>
              <a:t>Heb je klachten of wil je eerder een GBC plannen, dat kan! Neem contact op met Stichting USAG.</a:t>
            </a:r>
          </a:p>
          <a:p>
            <a:pPr marL="285750" indent="-285750">
              <a:lnSpc>
                <a:spcPct val="150000"/>
              </a:lnSpc>
              <a:buFont typeface="Arial" panose="020B0604020202020204" pitchFamily="34" charset="0"/>
              <a:buChar char="•"/>
            </a:pPr>
            <a:r>
              <a:rPr lang="nl-NL" dirty="0">
                <a:solidFill>
                  <a:schemeClr val="tx1">
                    <a:lumMod val="75000"/>
                    <a:lumOff val="25000"/>
                  </a:schemeClr>
                </a:solidFill>
                <a:latin typeface="Calibri" panose="020F0502020204030204" pitchFamily="34" charset="0"/>
                <a:cs typeface="Calibri" panose="020F0502020204030204" pitchFamily="34" charset="0"/>
              </a:rPr>
              <a:t>De uitnodiging voor een GBC wordt naar jouw huisadres verstuurd. </a:t>
            </a:r>
            <a:endParaRPr lang="nl-NL" dirty="0">
              <a:latin typeface="Calibri" panose="020F0502020204030204" pitchFamily="34" charset="0"/>
              <a:cs typeface="Calibri" panose="020F0502020204030204" pitchFamily="34" charset="0"/>
            </a:endParaRPr>
          </a:p>
        </p:txBody>
      </p:sp>
      <p:sp>
        <p:nvSpPr>
          <p:cNvPr id="12" name="Titel 1">
            <a:extLst>
              <a:ext uri="{FF2B5EF4-FFF2-40B4-BE49-F238E27FC236}">
                <a16:creationId xmlns:a16="http://schemas.microsoft.com/office/drawing/2014/main" id="{0B34A15B-CA4C-4537-AA4E-1F63B78AD7FF}"/>
              </a:ext>
            </a:extLst>
          </p:cNvPr>
          <p:cNvSpPr txBox="1">
            <a:spLocks/>
          </p:cNvSpPr>
          <p:nvPr/>
        </p:nvSpPr>
        <p:spPr>
          <a:xfrm>
            <a:off x="713399" y="99828"/>
            <a:ext cx="3585646" cy="3329172"/>
          </a:xfrm>
          <a:prstGeom prst="ellipse">
            <a:avLst/>
          </a:prstGeom>
          <a:solidFill>
            <a:schemeClr val="accent2">
              <a:lumMod val="50000"/>
            </a:schemeClr>
          </a:solidFill>
          <a:ln w="19050" cap="rnd" cmpd="sng" algn="ctr">
            <a:solidFill>
              <a:schemeClr val="accent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r" defTabSz="457200" rtl="0" eaLnBrk="1" latinLnBrk="0" hangingPunct="1">
              <a:spcBef>
                <a:spcPct val="0"/>
              </a:spcBef>
              <a:buNone/>
              <a:defRPr sz="5400" kern="1200">
                <a:solidFill>
                  <a:schemeClr val="accen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2800" b="1" u="sng" dirty="0" err="1">
                <a:solidFill>
                  <a:schemeClr val="bg1"/>
                </a:solidFill>
                <a:latin typeface="Calibri" panose="020F0502020204030204" pitchFamily="34" charset="0"/>
                <a:cs typeface="Calibri" panose="020F0502020204030204" pitchFamily="34" charset="0"/>
              </a:rPr>
              <a:t>Wanneer</a:t>
            </a:r>
            <a:r>
              <a:rPr lang="en-US" sz="2800" b="1" u="sng" dirty="0">
                <a:solidFill>
                  <a:schemeClr val="bg1"/>
                </a:solidFill>
                <a:latin typeface="Calibri" panose="020F0502020204030204" pitchFamily="34" charset="0"/>
                <a:cs typeface="Calibri" panose="020F0502020204030204" pitchFamily="34" charset="0"/>
              </a:rPr>
              <a:t> </a:t>
            </a:r>
            <a:r>
              <a:rPr lang="en-US" sz="2800" b="1" u="sng" dirty="0" err="1">
                <a:solidFill>
                  <a:schemeClr val="bg1"/>
                </a:solidFill>
                <a:latin typeface="Calibri" panose="020F0502020204030204" pitchFamily="34" charset="0"/>
                <a:cs typeface="Calibri" panose="020F0502020204030204" pitchFamily="34" charset="0"/>
              </a:rPr>
              <a:t>een</a:t>
            </a:r>
            <a:r>
              <a:rPr lang="en-US" sz="2800" b="1" u="sng" dirty="0">
                <a:solidFill>
                  <a:schemeClr val="bg1"/>
                </a:solidFill>
                <a:latin typeface="Calibri" panose="020F0502020204030204" pitchFamily="34" charset="0"/>
                <a:cs typeface="Calibri" panose="020F0502020204030204" pitchFamily="34" charset="0"/>
              </a:rPr>
              <a:t> </a:t>
            </a:r>
            <a:br>
              <a:rPr lang="en-US" sz="2800" b="1" u="sng" dirty="0">
                <a:solidFill>
                  <a:schemeClr val="bg1"/>
                </a:solidFill>
                <a:latin typeface="Calibri" panose="020F0502020204030204" pitchFamily="34" charset="0"/>
                <a:cs typeface="Calibri" panose="020F0502020204030204" pitchFamily="34" charset="0"/>
              </a:rPr>
            </a:br>
            <a:r>
              <a:rPr lang="en-US" sz="2800" b="1" dirty="0">
                <a:solidFill>
                  <a:schemeClr val="bg1"/>
                </a:solidFill>
                <a:latin typeface="Calibri" panose="020F0502020204030204" pitchFamily="34" charset="0"/>
                <a:cs typeface="Calibri" panose="020F0502020204030204" pitchFamily="34" charset="0"/>
              </a:rPr>
              <a:t>GBC?</a:t>
            </a:r>
            <a:endParaRPr lang="en-US" sz="2800" b="1" dirty="0">
              <a:solidFill>
                <a:srgbClr val="FFFFFF"/>
              </a:solidFill>
              <a:latin typeface="Calibri" panose="020F0502020204030204" pitchFamily="34" charset="0"/>
              <a:cs typeface="Calibri" panose="020F0502020204030204" pitchFamily="34" charset="0"/>
            </a:endParaRPr>
          </a:p>
        </p:txBody>
      </p:sp>
      <p:pic>
        <p:nvPicPr>
          <p:cNvPr id="2" name="Afbeelding 1" descr="Afbeelding met Lettertype, Graphics, schermopname, ontwerp&#10;&#10;Automatisch gegenereerde beschrijving">
            <a:extLst>
              <a:ext uri="{FF2B5EF4-FFF2-40B4-BE49-F238E27FC236}">
                <a16:creationId xmlns:a16="http://schemas.microsoft.com/office/drawing/2014/main" id="{A7B666C9-8056-4E7F-52A5-AA4C2C3763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15469"/>
            <a:ext cx="2378617" cy="673682"/>
          </a:xfrm>
          <a:prstGeom prst="rect">
            <a:avLst/>
          </a:prstGeom>
        </p:spPr>
      </p:pic>
    </p:spTree>
    <p:extLst>
      <p:ext uri="{BB962C8B-B14F-4D97-AF65-F5344CB8AC3E}">
        <p14:creationId xmlns:p14="http://schemas.microsoft.com/office/powerpoint/2010/main" val="1831325729"/>
      </p:ext>
    </p:extLst>
  </p:cSld>
  <p:clrMapOvr>
    <a:masterClrMapping/>
  </p:clrMapOvr>
</p:sld>
</file>

<file path=ppt/theme/theme1.xml><?xml version="1.0" encoding="utf-8"?>
<a:theme xmlns:a="http://schemas.openxmlformats.org/drawingml/2006/main" name="Facet">
  <a:themeElements>
    <a:clrScheme name="Aangepast 2">
      <a:dk1>
        <a:sysClr val="windowText" lastClr="000000"/>
      </a:dk1>
      <a:lt1>
        <a:sysClr val="window" lastClr="FFFFFF"/>
      </a:lt1>
      <a:dk2>
        <a:srgbClr val="2C3C43"/>
      </a:dk2>
      <a:lt2>
        <a:srgbClr val="EBEBEB"/>
      </a:lt2>
      <a:accent1>
        <a:srgbClr val="54A021"/>
      </a:accent1>
      <a:accent2>
        <a:srgbClr val="90C226"/>
      </a:accent2>
      <a:accent3>
        <a:srgbClr val="E6B91E"/>
      </a:accent3>
      <a:accent4>
        <a:srgbClr val="E76618"/>
      </a:accent4>
      <a:accent5>
        <a:srgbClr val="C42F1A"/>
      </a:accent5>
      <a:accent6>
        <a:srgbClr val="918655"/>
      </a:accent6>
      <a:hlink>
        <a:srgbClr val="54A021"/>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6fc7123-eb6c-4fee-892a-98431416ac7e" xsi:nil="true"/>
    <lcf76f155ced4ddcb4097134ff3c332f xmlns="b40f7b1c-b84c-425b-93d3-6d000b38a57f">
      <Terms xmlns="http://schemas.microsoft.com/office/infopath/2007/PartnerControls"/>
    </lcf76f155ced4ddcb4097134ff3c332f>
    <opmerking xmlns="b40f7b1c-b84c-425b-93d3-6d000b38a57f" xsi:nil="true"/>
    <test xmlns="b40f7b1c-b84c-425b-93d3-6d000b38a57f">true</test>
    <verwerkt xmlns="b40f7b1c-b84c-425b-93d3-6d000b38a57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75226BC120DFE4DBB1B50F43FDEA72A" ma:contentTypeVersion="18" ma:contentTypeDescription="Een nieuw document maken." ma:contentTypeScope="" ma:versionID="78bfd2cd53bca0e8119516071f0d54cf">
  <xsd:schema xmlns:xsd="http://www.w3.org/2001/XMLSchema" xmlns:xs="http://www.w3.org/2001/XMLSchema" xmlns:p="http://schemas.microsoft.com/office/2006/metadata/properties" xmlns:ns2="b40f7b1c-b84c-425b-93d3-6d000b38a57f" xmlns:ns3="16fc7123-eb6c-4fee-892a-98431416ac7e" targetNamespace="http://schemas.microsoft.com/office/2006/metadata/properties" ma:root="true" ma:fieldsID="caa3c40bab7826996b86512ac7c6f486" ns2:_="" ns3:_="">
    <xsd:import namespace="b40f7b1c-b84c-425b-93d3-6d000b38a57f"/>
    <xsd:import namespace="16fc7123-eb6c-4fee-892a-98431416ac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verwerkt" minOccurs="0"/>
                <xsd:element ref="ns2:test" minOccurs="0"/>
                <xsd:element ref="ns2:opmerking"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0f7b1c-b84c-425b-93d3-6d000b38a5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fbeeldingtags" ma:readOnly="false" ma:fieldId="{5cf76f15-5ced-4ddc-b409-7134ff3c332f}" ma:taxonomyMulti="true" ma:sspId="ade7f726-82d2-4f91-879d-7258719ea485"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verwerkt" ma:index="22" nillable="true" ma:displayName="verwerkt" ma:format="Dropdown" ma:internalName="verwerkt">
      <xsd:simpleType>
        <xsd:union memberTypes="dms:Text">
          <xsd:simpleType>
            <xsd:restriction base="dms:Choice">
              <xsd:enumeration value="ja"/>
              <xsd:enumeration value="nee"/>
              <xsd:enumeration value="mee bezig"/>
            </xsd:restriction>
          </xsd:simpleType>
        </xsd:union>
      </xsd:simpleType>
    </xsd:element>
    <xsd:element name="test" ma:index="23" nillable="true" ma:displayName="test" ma:default="1" ma:format="Dropdown" ma:internalName="test">
      <xsd:simpleType>
        <xsd:restriction base="dms:Boolean"/>
      </xsd:simpleType>
    </xsd:element>
    <xsd:element name="opmerking" ma:index="24" nillable="true" ma:displayName="opmerking" ma:format="Dropdown" ma:internalName="opmerking">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fc7123-eb6c-4fee-892a-98431416ac7e" elementFormDefault="qualified">
    <xsd:import namespace="http://schemas.microsoft.com/office/2006/documentManagement/types"/>
    <xsd:import namespace="http://schemas.microsoft.com/office/infopath/2007/PartnerControls"/>
    <xsd:element name="SharedWithUsers" ma:index="12"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Gedeeld met details" ma:internalName="SharedWithDetails" ma:readOnly="true">
      <xsd:simpleType>
        <xsd:restriction base="dms:Note">
          <xsd:maxLength value="255"/>
        </xsd:restriction>
      </xsd:simpleType>
    </xsd:element>
    <xsd:element name="TaxCatchAll" ma:index="16" nillable="true" ma:displayName="Taxonomy Catch All Column" ma:hidden="true" ma:list="{4c6f8667-afba-4a02-9d03-0adf951f18d4}" ma:internalName="TaxCatchAll" ma:showField="CatchAllData" ma:web="16fc7123-eb6c-4fee-892a-98431416ac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28A18E-126E-4586-862E-FE7FEE597607}">
  <ds:schemaRefs>
    <ds:schemaRef ds:uri="http://purl.org/dc/terms/"/>
    <ds:schemaRef ds:uri="http://schemas.openxmlformats.org/package/2006/metadata/core-properties"/>
    <ds:schemaRef ds:uri="http://purl.org/dc/dcmitype/"/>
    <ds:schemaRef ds:uri="http://schemas.microsoft.com/office/2006/documentManagement/types"/>
    <ds:schemaRef ds:uri="bbdc227f-0fce-4152-85ed-7660a3f170f0"/>
    <ds:schemaRef ds:uri="http://purl.org/dc/elements/1.1/"/>
    <ds:schemaRef ds:uri="http://schemas.microsoft.com/office/2006/metadata/properties"/>
    <ds:schemaRef ds:uri="http://schemas.microsoft.com/office/infopath/2007/PartnerControls"/>
    <ds:schemaRef ds:uri="43d94f6a-fd1d-4b7a-9623-3046ec0f90da"/>
    <ds:schemaRef ds:uri="http://www.w3.org/XML/1998/namespace"/>
    <ds:schemaRef ds:uri="16fc7123-eb6c-4fee-892a-98431416ac7e"/>
    <ds:schemaRef ds:uri="b40f7b1c-b84c-425b-93d3-6d000b38a57f"/>
  </ds:schemaRefs>
</ds:datastoreItem>
</file>

<file path=customXml/itemProps2.xml><?xml version="1.0" encoding="utf-8"?>
<ds:datastoreItem xmlns:ds="http://schemas.openxmlformats.org/officeDocument/2006/customXml" ds:itemID="{FC4C4958-874A-4FBD-ABF3-E5C518F3A5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0f7b1c-b84c-425b-93d3-6d000b38a57f"/>
    <ds:schemaRef ds:uri="16fc7123-eb6c-4fee-892a-98431416a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647E118-12CD-40B1-9EFF-98EBFF237A1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999</TotalTime>
  <Words>2688</Words>
  <Application>Microsoft Office PowerPoint</Application>
  <PresentationFormat>Breedbeeld</PresentationFormat>
  <Paragraphs>219</Paragraphs>
  <Slides>15</Slides>
  <Notes>15</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15</vt:i4>
      </vt:variant>
    </vt:vector>
  </HeadingPairs>
  <TitlesOfParts>
    <vt:vector size="21" baseType="lpstr">
      <vt:lpstr>Arial</vt:lpstr>
      <vt:lpstr>Calibri</vt:lpstr>
      <vt:lpstr>Segoe UI</vt:lpstr>
      <vt:lpstr>Trebuchet MS</vt:lpstr>
      <vt:lpstr>Wingdings 3</vt:lpstr>
      <vt:lpstr>Facet</vt:lpstr>
      <vt:lpstr>Toolbox  Gezondheids- &amp; Bodycheck</vt:lpstr>
      <vt:lpstr>Inhoud</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Vragen?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Toolbox  Gezondheids- &amp; Bodycheck</dc:title>
  <dc:creator>Ires Veerman</dc:creator>
  <cp:lastModifiedBy>Glenn Sterkman</cp:lastModifiedBy>
  <cp:revision>72</cp:revision>
  <cp:lastPrinted>2020-07-22T15:27:27Z</cp:lastPrinted>
  <dcterms:created xsi:type="dcterms:W3CDTF">2020-06-24T10:26:35Z</dcterms:created>
  <dcterms:modified xsi:type="dcterms:W3CDTF">2024-03-27T14:52:47Z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0x010100E75226BC120DFE4DBB1B50F43FDEA72A</vt:lpwstr>
  </property>
  <property fmtid="{D5CDD505-2E9C-101B-9397-08002B2CF9AE}" pid="3" name="MediaServiceImageTags">
    <vt:lpwstr/>
  </property>
</Properties>
</file>